
<file path=[Content_Types].xml><?xml version="1.0" encoding="utf-8"?>
<Types xmlns="http://schemas.openxmlformats.org/package/2006/content-types">
  <Default Extension="png" ContentType="image/png"/>
  <Default Extension="bin" ContentType="application/vnd.openxmlformats-officedocument.oleObject"/>
  <Default Extension="emf" ContentType="image/x-emf"/>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896" r:id="rId4"/>
  </p:sldMasterIdLst>
  <p:notesMasterIdLst>
    <p:notesMasterId r:id="rId14"/>
  </p:notesMasterIdLst>
  <p:handoutMasterIdLst>
    <p:handoutMasterId r:id="rId15"/>
  </p:handoutMasterIdLst>
  <p:sldIdLst>
    <p:sldId id="506" r:id="rId5"/>
    <p:sldId id="507" r:id="rId6"/>
    <p:sldId id="508" r:id="rId7"/>
    <p:sldId id="510" r:id="rId8"/>
    <p:sldId id="509" r:id="rId9"/>
    <p:sldId id="511" r:id="rId10"/>
    <p:sldId id="512" r:id="rId11"/>
    <p:sldId id="513" r:id="rId12"/>
    <p:sldId id="514" r:id="rId13"/>
  </p:sldIdLst>
  <p:sldSz cx="9144000" cy="6858000" type="screen4x3"/>
  <p:notesSz cx="10048875" cy="6918325"/>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521415D9-36F7-43E2-AB2F-B90AF26B5E84}">
      <p14:sectionLst xmlns:p14="http://schemas.microsoft.com/office/powerpoint/2010/main">
        <p14:section name="Default Section" id="{F8A88964-7640-45E0-957A-BD23B6B9B5C6}">
          <p14:sldIdLst>
            <p14:sldId id="506"/>
            <p14:sldId id="507"/>
            <p14:sldId id="508"/>
            <p14:sldId id="510"/>
            <p14:sldId id="509"/>
            <p14:sldId id="511"/>
            <p14:sldId id="512"/>
            <p14:sldId id="513"/>
            <p14:sldId id="514"/>
          </p14:sldIdLst>
        </p14:section>
      </p14:sectionLst>
    </p:ex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4" name="Author" initials="A" lastIdx="11" clrIdx="3"/>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6DA2C"/>
    <a:srgbClr val="385D8A"/>
    <a:srgbClr val="FFFFCC"/>
    <a:srgbClr val="FF9900"/>
    <a:srgbClr val="99FF33"/>
    <a:srgbClr val="CC99FF"/>
    <a:srgbClr val="66CCFF"/>
    <a:srgbClr val="0099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2047" autoAdjust="0"/>
    <p:restoredTop sz="85829" autoAdjust="0"/>
  </p:normalViewPr>
  <p:slideViewPr>
    <p:cSldViewPr>
      <p:cViewPr varScale="1">
        <p:scale>
          <a:sx n="76" d="100"/>
          <a:sy n="76" d="100"/>
        </p:scale>
        <p:origin x="1162" y="67"/>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70" d="100"/>
          <a:sy n="70" d="100"/>
        </p:scale>
        <p:origin x="1120" y="6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commentAuthors" Target="commentAuthors.xml"/><Relationship Id="rId20"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notesMaster" Target="notesMasters/notes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3.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1" y="0"/>
            <a:ext cx="4354512" cy="345917"/>
          </a:xfrm>
          <a:prstGeom prst="rect">
            <a:avLst/>
          </a:prstGeom>
        </p:spPr>
        <p:txBody>
          <a:bodyPr vert="horz" lIns="92766" tIns="46383" rIns="92766" bIns="46383" rtlCol="0"/>
          <a:lstStyle>
            <a:lvl1pPr algn="l">
              <a:defRPr sz="1200"/>
            </a:lvl1pPr>
          </a:lstStyle>
          <a:p>
            <a:endParaRPr lang="de-DE"/>
          </a:p>
        </p:txBody>
      </p:sp>
      <p:sp>
        <p:nvSpPr>
          <p:cNvPr id="3" name="Datumsplatzhalter 2"/>
          <p:cNvSpPr>
            <a:spLocks noGrp="1"/>
          </p:cNvSpPr>
          <p:nvPr>
            <p:ph type="dt" sz="quarter" idx="1"/>
          </p:nvPr>
        </p:nvSpPr>
        <p:spPr>
          <a:xfrm>
            <a:off x="5692038" y="0"/>
            <a:ext cx="4354512" cy="345917"/>
          </a:xfrm>
          <a:prstGeom prst="rect">
            <a:avLst/>
          </a:prstGeom>
        </p:spPr>
        <p:txBody>
          <a:bodyPr vert="horz" lIns="92766" tIns="46383" rIns="92766" bIns="46383" rtlCol="0"/>
          <a:lstStyle>
            <a:lvl1pPr algn="r">
              <a:defRPr sz="1200"/>
            </a:lvl1pPr>
          </a:lstStyle>
          <a:p>
            <a:fld id="{9175845F-7813-4162-8E43-89DCBF023BA5}" type="datetimeFigureOut">
              <a:rPr lang="de-DE" smtClean="0"/>
              <a:pPr/>
              <a:t>19.10.2018</a:t>
            </a:fld>
            <a:endParaRPr lang="de-DE"/>
          </a:p>
        </p:txBody>
      </p:sp>
      <p:sp>
        <p:nvSpPr>
          <p:cNvPr id="4" name="Fußzeilenplatzhalter 3"/>
          <p:cNvSpPr>
            <a:spLocks noGrp="1"/>
          </p:cNvSpPr>
          <p:nvPr>
            <p:ph type="ftr" sz="quarter" idx="2"/>
          </p:nvPr>
        </p:nvSpPr>
        <p:spPr>
          <a:xfrm>
            <a:off x="1" y="6571208"/>
            <a:ext cx="4354512" cy="345917"/>
          </a:xfrm>
          <a:prstGeom prst="rect">
            <a:avLst/>
          </a:prstGeom>
        </p:spPr>
        <p:txBody>
          <a:bodyPr vert="horz" lIns="92766" tIns="46383" rIns="92766" bIns="46383" rtlCol="0" anchor="b"/>
          <a:lstStyle>
            <a:lvl1pPr algn="l">
              <a:defRPr sz="1200"/>
            </a:lvl1pPr>
          </a:lstStyle>
          <a:p>
            <a:endParaRPr lang="de-DE"/>
          </a:p>
        </p:txBody>
      </p:sp>
      <p:sp>
        <p:nvSpPr>
          <p:cNvPr id="5" name="Foliennummernplatzhalter 4"/>
          <p:cNvSpPr>
            <a:spLocks noGrp="1"/>
          </p:cNvSpPr>
          <p:nvPr>
            <p:ph type="sldNum" sz="quarter" idx="3"/>
          </p:nvPr>
        </p:nvSpPr>
        <p:spPr>
          <a:xfrm>
            <a:off x="5692038" y="6571208"/>
            <a:ext cx="4354512" cy="345917"/>
          </a:xfrm>
          <a:prstGeom prst="rect">
            <a:avLst/>
          </a:prstGeom>
        </p:spPr>
        <p:txBody>
          <a:bodyPr vert="horz" lIns="92766" tIns="46383" rIns="92766" bIns="46383" rtlCol="0" anchor="b"/>
          <a:lstStyle>
            <a:lvl1pPr algn="r">
              <a:defRPr sz="1200"/>
            </a:lvl1pPr>
          </a:lstStyle>
          <a:p>
            <a:fld id="{568AD7C4-ADB3-4393-A709-E94E9DB0B97C}" type="slidenum">
              <a:rPr lang="de-DE" smtClean="0"/>
              <a:pPr/>
              <a:t>‹#›</a:t>
            </a:fld>
            <a:endParaRPr lang="de-DE"/>
          </a:p>
        </p:txBody>
      </p:sp>
    </p:spTree>
    <p:extLst>
      <p:ext uri="{BB962C8B-B14F-4D97-AF65-F5344CB8AC3E}">
        <p14:creationId xmlns:p14="http://schemas.microsoft.com/office/powerpoint/2010/main" val="3130745450"/>
      </p:ext>
    </p:extLst>
  </p:cSld>
  <p:clrMap bg1="lt1" tx1="dk1" bg2="lt2" tx2="dk2" accent1="accent1" accent2="accent2" accent3="accent3" accent4="accent4" accent5="accent5" accent6="accent6" hlink="hlink" folHlink="folHlink"/>
</p:handoutMaster>
</file>

<file path=ppt/media/image1.png>
</file>

<file path=ppt/media/image2.png>
</file>

<file path=ppt/media/image4.png>
</file>

<file path=ppt/media/image5.png>
</file>

<file path=ppt/media/image6.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0"/>
            <a:ext cx="4354512" cy="345917"/>
          </a:xfrm>
          <a:prstGeom prst="rect">
            <a:avLst/>
          </a:prstGeom>
        </p:spPr>
        <p:txBody>
          <a:bodyPr vert="horz" wrap="square" lIns="92766" tIns="46383" rIns="92766" bIns="46383" numCol="1" anchor="t" anchorCtr="0" compatLnSpc="1">
            <a:prstTxWarp prst="textNoShape">
              <a:avLst/>
            </a:prstTxWarp>
          </a:bodyPr>
          <a:lstStyle>
            <a:lvl1pPr>
              <a:defRPr sz="1200">
                <a:latin typeface="Calibri" pitchFamily="34" charset="0"/>
              </a:defRPr>
            </a:lvl1pPr>
          </a:lstStyle>
          <a:p>
            <a:pPr>
              <a:defRPr/>
            </a:pPr>
            <a:endParaRPr lang="en-US"/>
          </a:p>
        </p:txBody>
      </p:sp>
      <p:sp>
        <p:nvSpPr>
          <p:cNvPr id="3" name="Date Placeholder 2"/>
          <p:cNvSpPr>
            <a:spLocks noGrp="1"/>
          </p:cNvSpPr>
          <p:nvPr>
            <p:ph type="dt" idx="1"/>
          </p:nvPr>
        </p:nvSpPr>
        <p:spPr>
          <a:xfrm>
            <a:off x="5692038" y="0"/>
            <a:ext cx="4354512" cy="345917"/>
          </a:xfrm>
          <a:prstGeom prst="rect">
            <a:avLst/>
          </a:prstGeom>
        </p:spPr>
        <p:txBody>
          <a:bodyPr vert="horz" wrap="square" lIns="92766" tIns="46383" rIns="92766" bIns="46383" numCol="1" anchor="t" anchorCtr="0" compatLnSpc="1">
            <a:prstTxWarp prst="textNoShape">
              <a:avLst/>
            </a:prstTxWarp>
          </a:bodyPr>
          <a:lstStyle>
            <a:lvl1pPr algn="r">
              <a:defRPr sz="1200">
                <a:latin typeface="Calibri" pitchFamily="34" charset="0"/>
              </a:defRPr>
            </a:lvl1pPr>
          </a:lstStyle>
          <a:p>
            <a:pPr>
              <a:defRPr/>
            </a:pPr>
            <a:fld id="{0A20AF34-6582-494F-851E-89D0463C3413}" type="datetimeFigureOut">
              <a:rPr lang="en-US"/>
              <a:pPr>
                <a:defRPr/>
              </a:pPr>
              <a:t>10/19/2018</a:t>
            </a:fld>
            <a:endParaRPr lang="en-US"/>
          </a:p>
        </p:txBody>
      </p:sp>
      <p:sp>
        <p:nvSpPr>
          <p:cNvPr id="4" name="Slide Image Placeholder 3"/>
          <p:cNvSpPr>
            <a:spLocks noGrp="1" noRot="1" noChangeAspect="1"/>
          </p:cNvSpPr>
          <p:nvPr>
            <p:ph type="sldImg" idx="2"/>
          </p:nvPr>
        </p:nvSpPr>
        <p:spPr>
          <a:xfrm>
            <a:off x="3295650" y="519113"/>
            <a:ext cx="3457575" cy="2593975"/>
          </a:xfrm>
          <a:prstGeom prst="rect">
            <a:avLst/>
          </a:prstGeom>
          <a:noFill/>
          <a:ln w="12700">
            <a:solidFill>
              <a:prstClr val="black"/>
            </a:solidFill>
          </a:ln>
        </p:spPr>
        <p:txBody>
          <a:bodyPr vert="horz" lIns="92766" tIns="46383" rIns="92766" bIns="46383" rtlCol="0" anchor="ctr"/>
          <a:lstStyle/>
          <a:p>
            <a:pPr lvl="0"/>
            <a:endParaRPr lang="en-US" noProof="0"/>
          </a:p>
        </p:txBody>
      </p:sp>
      <p:sp>
        <p:nvSpPr>
          <p:cNvPr id="5" name="Notes Placeholder 4"/>
          <p:cNvSpPr>
            <a:spLocks noGrp="1"/>
          </p:cNvSpPr>
          <p:nvPr>
            <p:ph type="body" sz="quarter" idx="3"/>
          </p:nvPr>
        </p:nvSpPr>
        <p:spPr>
          <a:xfrm>
            <a:off x="1004888" y="3286205"/>
            <a:ext cx="8039100" cy="3113247"/>
          </a:xfrm>
          <a:prstGeom prst="rect">
            <a:avLst/>
          </a:prstGeom>
        </p:spPr>
        <p:txBody>
          <a:bodyPr vert="horz" lIns="92766" tIns="46383" rIns="92766" bIns="46383"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1" y="6571208"/>
            <a:ext cx="4354512" cy="345917"/>
          </a:xfrm>
          <a:prstGeom prst="rect">
            <a:avLst/>
          </a:prstGeom>
        </p:spPr>
        <p:txBody>
          <a:bodyPr vert="horz" wrap="square" lIns="92766" tIns="46383" rIns="92766" bIns="46383" numCol="1" anchor="b" anchorCtr="0" compatLnSpc="1">
            <a:prstTxWarp prst="textNoShape">
              <a:avLst/>
            </a:prstTxWarp>
          </a:bodyPr>
          <a:lstStyle>
            <a:lvl1pPr>
              <a:defRPr sz="1200">
                <a:latin typeface="Calibri" pitchFamily="34" charset="0"/>
              </a:defRPr>
            </a:lvl1pPr>
          </a:lstStyle>
          <a:p>
            <a:pPr>
              <a:defRPr/>
            </a:pPr>
            <a:endParaRPr lang="en-US"/>
          </a:p>
        </p:txBody>
      </p:sp>
      <p:sp>
        <p:nvSpPr>
          <p:cNvPr id="7" name="Slide Number Placeholder 6"/>
          <p:cNvSpPr>
            <a:spLocks noGrp="1"/>
          </p:cNvSpPr>
          <p:nvPr>
            <p:ph type="sldNum" sz="quarter" idx="5"/>
          </p:nvPr>
        </p:nvSpPr>
        <p:spPr>
          <a:xfrm>
            <a:off x="5692038" y="6571208"/>
            <a:ext cx="4354512" cy="345917"/>
          </a:xfrm>
          <a:prstGeom prst="rect">
            <a:avLst/>
          </a:prstGeom>
        </p:spPr>
        <p:txBody>
          <a:bodyPr vert="horz" wrap="square" lIns="92766" tIns="46383" rIns="92766" bIns="46383" numCol="1" anchor="b" anchorCtr="0" compatLnSpc="1">
            <a:prstTxWarp prst="textNoShape">
              <a:avLst/>
            </a:prstTxWarp>
          </a:bodyPr>
          <a:lstStyle>
            <a:lvl1pPr algn="r">
              <a:defRPr sz="1200">
                <a:latin typeface="Calibri" pitchFamily="34" charset="0"/>
              </a:defRPr>
            </a:lvl1pPr>
          </a:lstStyle>
          <a:p>
            <a:pPr>
              <a:defRPr/>
            </a:pPr>
            <a:fld id="{F1248D3D-B91D-4C0E-B577-B2CAAE2DB882}" type="slidenum">
              <a:rPr lang="en-US"/>
              <a:pPr>
                <a:defRPr/>
              </a:pPr>
              <a:t>‹#›</a:t>
            </a:fld>
            <a:endParaRPr lang="en-US"/>
          </a:p>
        </p:txBody>
      </p:sp>
    </p:spTree>
    <p:extLst>
      <p:ext uri="{BB962C8B-B14F-4D97-AF65-F5344CB8AC3E}">
        <p14:creationId xmlns:p14="http://schemas.microsoft.com/office/powerpoint/2010/main" val="1157614253"/>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780A739-2F20-47C1-8A40-9FA991D4561E}" type="slidenum">
              <a:rPr lang="de-DE" smtClean="0"/>
              <a:pPr/>
              <a:t>1</a:t>
            </a:fld>
            <a:endParaRPr lang="de-DE" dirty="0"/>
          </a:p>
        </p:txBody>
      </p:sp>
    </p:spTree>
    <p:extLst>
      <p:ext uri="{BB962C8B-B14F-4D97-AF65-F5344CB8AC3E}">
        <p14:creationId xmlns:p14="http://schemas.microsoft.com/office/powerpoint/2010/main" val="2715940758"/>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1736D410-BB1B-47BE-81F8-FA61DEEC5942}" type="datetimeFigureOut">
              <a:rPr lang="en-US" smtClean="0"/>
              <a:pPr/>
              <a:t>10/19/2018</a:t>
            </a:fld>
            <a:endParaRPr lang="en-US"/>
          </a:p>
        </p:txBody>
      </p:sp>
      <p:sp>
        <p:nvSpPr>
          <p:cNvPr id="5" name="Footer Placeholder 4"/>
          <p:cNvSpPr>
            <a:spLocks noGrp="1"/>
          </p:cNvSpPr>
          <p:nvPr>
            <p:ph type="ftr" sz="quarter" idx="11"/>
          </p:nvPr>
        </p:nvSpPr>
        <p:spPr/>
        <p:txBody>
          <a:bodyPr/>
          <a:lstStyle>
            <a:lvl1pPr>
              <a:defRPr>
                <a:solidFill>
                  <a:schemeClr val="bg1"/>
                </a:solidFill>
              </a:defRPr>
            </a:lvl1pPr>
          </a:lstStyle>
          <a:p>
            <a:r>
              <a:rPr lang="en-US" dirty="0"/>
              <a:t>© Accellera Systems Initiative</a:t>
            </a:r>
          </a:p>
        </p:txBody>
      </p:sp>
      <p:sp>
        <p:nvSpPr>
          <p:cNvPr id="6" name="Slide Number Placeholder 5"/>
          <p:cNvSpPr>
            <a:spLocks noGrp="1"/>
          </p:cNvSpPr>
          <p:nvPr>
            <p:ph type="sldNum" sz="quarter" idx="12"/>
          </p:nvPr>
        </p:nvSpPr>
        <p:spPr/>
        <p:txBody>
          <a:bodyPr/>
          <a:lstStyle>
            <a:lvl1pPr>
              <a:defRPr>
                <a:solidFill>
                  <a:schemeClr val="bg1"/>
                </a:solidFill>
              </a:defRPr>
            </a:lvl1pPr>
          </a:lstStyle>
          <a:p>
            <a:fld id="{8B820FFD-5868-4678-ACC2-C353669912D5}" type="slidenum">
              <a:rPr lang="en-US" smtClean="0"/>
              <a:pPr/>
              <a:t>‹#›</a:t>
            </a:fld>
            <a:endParaRPr lang="en-US"/>
          </a:p>
        </p:txBody>
      </p:sp>
      <p:pic>
        <p:nvPicPr>
          <p:cNvPr id="7" name="Picture 6" descr="accellera_logo_color_200x111.png"/>
          <p:cNvPicPr>
            <a:picLocks noChangeAspect="1"/>
          </p:cNvPicPr>
          <p:nvPr userDrawn="1"/>
        </p:nvPicPr>
        <p:blipFill>
          <a:blip r:embed="rId2" cstate="print"/>
          <a:stretch>
            <a:fillRect/>
          </a:stretch>
        </p:blipFill>
        <p:spPr>
          <a:xfrm>
            <a:off x="108454" y="5943600"/>
            <a:ext cx="1451383" cy="805518"/>
          </a:xfrm>
          <a:prstGeom prst="rect">
            <a:avLst/>
          </a:prstGeom>
        </p:spPr>
      </p:pic>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pPr>
              <a:defRPr/>
            </a:pPr>
            <a:fld id="{7BA8AA75-262C-4581-B680-B40EED1AE53C}" type="datetime1">
              <a:rPr lang="en-US" smtClean="0"/>
              <a:pPr>
                <a:defRPr/>
              </a:pPr>
              <a:t>10/19/2018</a:t>
            </a:fld>
            <a:endParaRPr lang="en-US"/>
          </a:p>
        </p:txBody>
      </p:sp>
      <p:sp>
        <p:nvSpPr>
          <p:cNvPr id="5" name="Footer Placeholder 4"/>
          <p:cNvSpPr>
            <a:spLocks noGrp="1"/>
          </p:cNvSpPr>
          <p:nvPr>
            <p:ph type="ftr" sz="quarter" idx="11"/>
          </p:nvPr>
        </p:nvSpPr>
        <p:spPr/>
        <p:txBody>
          <a:bodyPr/>
          <a:lstStyle>
            <a:lvl1pPr marL="0" marR="0" indent="0" algn="ctr" defTabSz="914400" rtl="0" eaLnBrk="1" fontAlgn="base" latinLnBrk="0" hangingPunct="1">
              <a:lnSpc>
                <a:spcPct val="100000"/>
              </a:lnSpc>
              <a:spcBef>
                <a:spcPct val="0"/>
              </a:spcBef>
              <a:spcAft>
                <a:spcPct val="0"/>
              </a:spcAft>
              <a:buClrTx/>
              <a:buSzTx/>
              <a:buFontTx/>
              <a:buNone/>
              <a:tabLst/>
              <a:defRPr/>
            </a:lvl1pPr>
          </a:lstStyle>
          <a:p>
            <a:pPr>
              <a:defRPr/>
            </a:pPr>
            <a:r>
              <a:rPr lang="en-US" dirty="0"/>
              <a:t>© Accellera Systems Initiative</a:t>
            </a:r>
          </a:p>
        </p:txBody>
      </p:sp>
      <p:sp>
        <p:nvSpPr>
          <p:cNvPr id="6" name="Slide Number Placeholder 5"/>
          <p:cNvSpPr>
            <a:spLocks noGrp="1"/>
          </p:cNvSpPr>
          <p:nvPr>
            <p:ph type="sldNum" sz="quarter" idx="12"/>
          </p:nvPr>
        </p:nvSpPr>
        <p:spPr/>
        <p:txBody>
          <a:bodyPr/>
          <a:lstStyle/>
          <a:p>
            <a:pPr>
              <a:defRPr/>
            </a:pPr>
            <a:fld id="{6341D75C-4BF4-4FD2-BDFD-6A8F3FBC2A33}" type="slidenum">
              <a:rPr lang="en-US" smtClean="0"/>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a:xfrm>
            <a:off x="457200" y="1447801"/>
            <a:ext cx="8229600" cy="4495800"/>
          </a:xfrm>
        </p:spPr>
        <p:txBody>
          <a:bodyPr>
            <a:normAutofit/>
          </a:bodyPr>
          <a:lstStyle>
            <a:lvl1pPr>
              <a:defRPr sz="2800"/>
            </a:lvl1pPr>
            <a:lvl2pPr>
              <a:defRPr sz="2400"/>
            </a:lvl2pPr>
            <a:lvl3pPr>
              <a:defRPr sz="2000"/>
            </a:lvl3pPr>
            <a:lvl4pPr>
              <a:defRPr sz="1800"/>
            </a:lvl4pPr>
            <a:lvl5pPr>
              <a:defRPr sz="18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1736D410-BB1B-47BE-81F8-FA61DEEC5942}" type="datetimeFigureOut">
              <a:rPr lang="en-US" smtClean="0"/>
              <a:pPr/>
              <a:t>10/19/2018</a:t>
            </a:fld>
            <a:endParaRPr lang="en-US"/>
          </a:p>
        </p:txBody>
      </p:sp>
      <p:sp>
        <p:nvSpPr>
          <p:cNvPr id="5" name="Footer Placeholder 4"/>
          <p:cNvSpPr>
            <a:spLocks noGrp="1"/>
          </p:cNvSpPr>
          <p:nvPr>
            <p:ph type="ftr" sz="quarter" idx="11"/>
          </p:nvPr>
        </p:nvSpPr>
        <p:spPr>
          <a:xfrm>
            <a:off x="1676400" y="6356350"/>
            <a:ext cx="2209800" cy="365125"/>
          </a:xfrm>
        </p:spPr>
        <p:txBody>
          <a:bodyPr/>
          <a:lstStyle/>
          <a:p>
            <a:r>
              <a:rPr lang="en-US" dirty="0"/>
              <a:t>© Accellera Systems Initiative</a:t>
            </a:r>
          </a:p>
        </p:txBody>
      </p:sp>
      <p:sp>
        <p:nvSpPr>
          <p:cNvPr id="6" name="Slide Number Placeholder 5"/>
          <p:cNvSpPr>
            <a:spLocks noGrp="1"/>
          </p:cNvSpPr>
          <p:nvPr>
            <p:ph type="sldNum" sz="quarter" idx="12"/>
          </p:nvPr>
        </p:nvSpPr>
        <p:spPr/>
        <p:txBody>
          <a:bodyPr/>
          <a:lstStyle/>
          <a:p>
            <a:fld id="{8B820FFD-5868-4678-ACC2-C353669912D5}"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a:defRPr/>
            </a:pPr>
            <a:fld id="{E4BC9A6E-F594-49C2-B860-46C046B55A0A}" type="datetime1">
              <a:rPr lang="en-US" smtClean="0"/>
              <a:pPr>
                <a:defRPr/>
              </a:pPr>
              <a:t>10/19/2018</a:t>
            </a:fld>
            <a:endParaRPr lang="en-US"/>
          </a:p>
        </p:txBody>
      </p:sp>
      <p:sp>
        <p:nvSpPr>
          <p:cNvPr id="5" name="Footer Placeholder 4"/>
          <p:cNvSpPr>
            <a:spLocks noGrp="1"/>
          </p:cNvSpPr>
          <p:nvPr>
            <p:ph type="ftr" sz="quarter" idx="11"/>
          </p:nvPr>
        </p:nvSpPr>
        <p:spPr/>
        <p:txBody>
          <a:bodyPr/>
          <a:lstStyle/>
          <a:p>
            <a:pPr>
              <a:defRPr/>
            </a:pPr>
            <a:r>
              <a:rPr lang="en-US" dirty="0"/>
              <a:t>© Accellera Systems Initiative</a:t>
            </a:r>
          </a:p>
        </p:txBody>
      </p:sp>
      <p:sp>
        <p:nvSpPr>
          <p:cNvPr id="6" name="Slide Number Placeholder 5"/>
          <p:cNvSpPr>
            <a:spLocks noGrp="1"/>
          </p:cNvSpPr>
          <p:nvPr>
            <p:ph type="sldNum" sz="quarter" idx="12"/>
          </p:nvPr>
        </p:nvSpPr>
        <p:spPr/>
        <p:txBody>
          <a:bodyPr/>
          <a:lstStyle/>
          <a:p>
            <a:pPr>
              <a:defRPr/>
            </a:pPr>
            <a:fld id="{9BED2C31-2823-4D5C-9492-C33302236782}" type="slidenum">
              <a:rPr lang="en-US" smtClean="0"/>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pPr>
              <a:defRPr/>
            </a:pPr>
            <a:fld id="{F673DBD0-EF53-4770-BD75-2D2F0D6ECE2F}" type="datetime1">
              <a:rPr lang="en-US" smtClean="0"/>
              <a:pPr>
                <a:defRPr/>
              </a:pPr>
              <a:t>10/19/2018</a:t>
            </a:fld>
            <a:endParaRPr lang="en-US"/>
          </a:p>
        </p:txBody>
      </p:sp>
      <p:sp>
        <p:nvSpPr>
          <p:cNvPr id="6" name="Footer Placeholder 5"/>
          <p:cNvSpPr>
            <a:spLocks noGrp="1"/>
          </p:cNvSpPr>
          <p:nvPr>
            <p:ph type="ftr" sz="quarter" idx="11"/>
          </p:nvPr>
        </p:nvSpPr>
        <p:spPr/>
        <p:txBody>
          <a:bodyPr/>
          <a:lstStyle/>
          <a:p>
            <a:pPr>
              <a:defRPr/>
            </a:pPr>
            <a:r>
              <a:rPr lang="en-US" dirty="0"/>
              <a:t>© Accellera Systems Initiative</a:t>
            </a:r>
          </a:p>
        </p:txBody>
      </p:sp>
      <p:sp>
        <p:nvSpPr>
          <p:cNvPr id="7" name="Slide Number Placeholder 6"/>
          <p:cNvSpPr>
            <a:spLocks noGrp="1"/>
          </p:cNvSpPr>
          <p:nvPr>
            <p:ph type="sldNum" sz="quarter" idx="12"/>
          </p:nvPr>
        </p:nvSpPr>
        <p:spPr/>
        <p:txBody>
          <a:bodyPr/>
          <a:lstStyle/>
          <a:p>
            <a:pPr>
              <a:defRPr/>
            </a:pPr>
            <a:fld id="{8277852F-9151-4853-BCAD-1A8F018BE5A1}" type="slidenum">
              <a:rPr lang="en-US" smtClean="0"/>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pPr>
              <a:defRPr/>
            </a:pPr>
            <a:fld id="{B2AFC4C6-4205-4748-A8A0-C1F8D089C381}" type="datetime1">
              <a:rPr lang="en-US" smtClean="0"/>
              <a:pPr>
                <a:defRPr/>
              </a:pPr>
              <a:t>10/19/2018</a:t>
            </a:fld>
            <a:endParaRPr lang="en-US"/>
          </a:p>
        </p:txBody>
      </p:sp>
      <p:sp>
        <p:nvSpPr>
          <p:cNvPr id="8" name="Footer Placeholder 7"/>
          <p:cNvSpPr>
            <a:spLocks noGrp="1"/>
          </p:cNvSpPr>
          <p:nvPr>
            <p:ph type="ftr" sz="quarter" idx="11"/>
          </p:nvPr>
        </p:nvSpPr>
        <p:spPr/>
        <p:txBody>
          <a:bodyPr/>
          <a:lstStyle/>
          <a:p>
            <a:pPr>
              <a:defRPr/>
            </a:pPr>
            <a:r>
              <a:rPr lang="en-US" dirty="0"/>
              <a:t>© Accellera Systems Initiative</a:t>
            </a:r>
          </a:p>
        </p:txBody>
      </p:sp>
      <p:sp>
        <p:nvSpPr>
          <p:cNvPr id="9" name="Slide Number Placeholder 8"/>
          <p:cNvSpPr>
            <a:spLocks noGrp="1"/>
          </p:cNvSpPr>
          <p:nvPr>
            <p:ph type="sldNum" sz="quarter" idx="12"/>
          </p:nvPr>
        </p:nvSpPr>
        <p:spPr/>
        <p:txBody>
          <a:bodyPr/>
          <a:lstStyle/>
          <a:p>
            <a:pPr>
              <a:defRPr/>
            </a:pPr>
            <a:fld id="{EDC8F293-4BBC-458E-B2BD-F4405770B8CD}" type="slidenum">
              <a:rPr lang="en-US" smtClean="0"/>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pPr>
              <a:defRPr/>
            </a:pPr>
            <a:fld id="{FD1D31CF-E045-4E65-98EA-1CC49C1609F0}" type="datetime1">
              <a:rPr lang="en-US" smtClean="0"/>
              <a:pPr>
                <a:defRPr/>
              </a:pPr>
              <a:t>10/19/2018</a:t>
            </a:fld>
            <a:endParaRPr lang="en-US"/>
          </a:p>
        </p:txBody>
      </p:sp>
      <p:sp>
        <p:nvSpPr>
          <p:cNvPr id="4" name="Footer Placeholder 3"/>
          <p:cNvSpPr>
            <a:spLocks noGrp="1"/>
          </p:cNvSpPr>
          <p:nvPr>
            <p:ph type="ftr" sz="quarter" idx="11"/>
          </p:nvPr>
        </p:nvSpPr>
        <p:spPr/>
        <p:txBody>
          <a:bodyPr/>
          <a:lstStyle/>
          <a:p>
            <a:pPr>
              <a:defRPr/>
            </a:pPr>
            <a:r>
              <a:rPr lang="en-US" dirty="0"/>
              <a:t>© Accellera Systems Initiative</a:t>
            </a:r>
          </a:p>
        </p:txBody>
      </p:sp>
      <p:sp>
        <p:nvSpPr>
          <p:cNvPr id="5" name="Slide Number Placeholder 4"/>
          <p:cNvSpPr>
            <a:spLocks noGrp="1"/>
          </p:cNvSpPr>
          <p:nvPr>
            <p:ph type="sldNum" sz="quarter" idx="12"/>
          </p:nvPr>
        </p:nvSpPr>
        <p:spPr/>
        <p:txBody>
          <a:bodyPr/>
          <a:lstStyle/>
          <a:p>
            <a:pPr>
              <a:defRPr/>
            </a:pPr>
            <a:fld id="{2911CC12-8E9A-49BF-AC1E-0475F8BB5EF0}" type="slidenum">
              <a:rPr lang="en-US" smtClean="0"/>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pPr>
              <a:defRPr/>
            </a:pPr>
            <a:endParaRPr lang="en-US" dirty="0"/>
          </a:p>
        </p:txBody>
      </p:sp>
      <p:sp>
        <p:nvSpPr>
          <p:cNvPr id="6" name="Footer Placeholder 5"/>
          <p:cNvSpPr>
            <a:spLocks noGrp="1"/>
          </p:cNvSpPr>
          <p:nvPr>
            <p:ph type="ftr" sz="quarter" idx="11"/>
          </p:nvPr>
        </p:nvSpPr>
        <p:spPr/>
        <p:txBody>
          <a:bodyPr/>
          <a:lstStyle/>
          <a:p>
            <a:pPr>
              <a:defRPr/>
            </a:pPr>
            <a:r>
              <a:rPr lang="en-US" dirty="0"/>
              <a:t>© Accellera Systems Initiative</a:t>
            </a:r>
          </a:p>
        </p:txBody>
      </p:sp>
      <p:sp>
        <p:nvSpPr>
          <p:cNvPr id="7" name="Slide Number Placeholder 6"/>
          <p:cNvSpPr>
            <a:spLocks noGrp="1"/>
          </p:cNvSpPr>
          <p:nvPr>
            <p:ph type="sldNum" sz="quarter" idx="12"/>
          </p:nvPr>
        </p:nvSpPr>
        <p:spPr/>
        <p:txBody>
          <a:bodyPr/>
          <a:lstStyle/>
          <a:p>
            <a:pPr>
              <a:defRPr/>
            </a:pPr>
            <a:fld id="{6EB1C8EF-5791-4944-A3D7-8A1B48851248}" type="slidenum">
              <a:rPr lang="en-US" smtClean="0"/>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pPr>
              <a:defRPr/>
            </a:pPr>
            <a:endParaRPr lang="en-US" dirty="0"/>
          </a:p>
        </p:txBody>
      </p:sp>
      <p:sp>
        <p:nvSpPr>
          <p:cNvPr id="6" name="Footer Placeholder 5"/>
          <p:cNvSpPr>
            <a:spLocks noGrp="1"/>
          </p:cNvSpPr>
          <p:nvPr>
            <p:ph type="ftr" sz="quarter" idx="11"/>
          </p:nvPr>
        </p:nvSpPr>
        <p:spPr/>
        <p:txBody>
          <a:bodyPr/>
          <a:lstStyle/>
          <a:p>
            <a:pPr>
              <a:defRPr/>
            </a:pPr>
            <a:r>
              <a:rPr lang="en-US" dirty="0"/>
              <a:t>© Accellera Systems Initiative</a:t>
            </a:r>
          </a:p>
        </p:txBody>
      </p:sp>
      <p:sp>
        <p:nvSpPr>
          <p:cNvPr id="7" name="Slide Number Placeholder 6"/>
          <p:cNvSpPr>
            <a:spLocks noGrp="1"/>
          </p:cNvSpPr>
          <p:nvPr>
            <p:ph type="sldNum" sz="quarter" idx="12"/>
          </p:nvPr>
        </p:nvSpPr>
        <p:spPr/>
        <p:txBody>
          <a:bodyPr/>
          <a:lstStyle/>
          <a:p>
            <a:pPr>
              <a:defRPr/>
            </a:pPr>
            <a:fld id="{3EE4636B-F294-483D-938B-D9EE100D15D2}" type="slidenum">
              <a:rPr lang="en-US" smtClean="0"/>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pPr>
              <a:defRPr/>
            </a:pPr>
            <a:endParaRPr lang="en-US" dirty="0"/>
          </a:p>
        </p:txBody>
      </p:sp>
      <p:sp>
        <p:nvSpPr>
          <p:cNvPr id="5" name="Footer Placeholder 4"/>
          <p:cNvSpPr>
            <a:spLocks noGrp="1"/>
          </p:cNvSpPr>
          <p:nvPr>
            <p:ph type="ftr" sz="quarter" idx="11"/>
          </p:nvPr>
        </p:nvSpPr>
        <p:spPr/>
        <p:txBody>
          <a:bodyPr/>
          <a:lstStyle/>
          <a:p>
            <a:pPr>
              <a:defRPr/>
            </a:pPr>
            <a:r>
              <a:rPr lang="en-US" dirty="0"/>
              <a:t>© Accellera Systems Initiative</a:t>
            </a:r>
          </a:p>
        </p:txBody>
      </p:sp>
      <p:sp>
        <p:nvSpPr>
          <p:cNvPr id="6" name="Slide Number Placeholder 5"/>
          <p:cNvSpPr>
            <a:spLocks noGrp="1"/>
          </p:cNvSpPr>
          <p:nvPr>
            <p:ph type="sldNum" sz="quarter" idx="12"/>
          </p:nvPr>
        </p:nvSpPr>
        <p:spPr/>
        <p:txBody>
          <a:bodyPr/>
          <a:lstStyle/>
          <a:p>
            <a:pPr>
              <a:defRPr/>
            </a:pPr>
            <a:fld id="{3A30D12D-C12F-4881-A45D-FFFF9E5E27A8}" type="slidenum">
              <a:rPr lang="en-US" smtClean="0"/>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2.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0"/>
            <a:ext cx="9144000" cy="381000"/>
          </a:xfrm>
          <a:prstGeom prst="rect">
            <a:avLst/>
          </a:prstGeom>
          <a:gradFill>
            <a:gsLst>
              <a:gs pos="0">
                <a:schemeClr val="accent1"/>
              </a:gs>
              <a:gs pos="100000">
                <a:schemeClr val="bg1"/>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6019800" y="6356350"/>
            <a:ext cx="10668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736D410-BB1B-47BE-81F8-FA61DEEC5942}" type="datetimeFigureOut">
              <a:rPr lang="en-US" smtClean="0"/>
              <a:pPr/>
              <a:t>10/19/2018</a:t>
            </a:fld>
            <a:endParaRPr lang="en-US"/>
          </a:p>
        </p:txBody>
      </p:sp>
      <p:sp>
        <p:nvSpPr>
          <p:cNvPr id="5" name="Footer Placeholder 4"/>
          <p:cNvSpPr>
            <a:spLocks noGrp="1"/>
          </p:cNvSpPr>
          <p:nvPr>
            <p:ph type="ftr" sz="quarter" idx="3"/>
          </p:nvPr>
        </p:nvSpPr>
        <p:spPr>
          <a:xfrm>
            <a:off x="1676400" y="6356350"/>
            <a:ext cx="2209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a:t>© Accellera Systems Initiative</a:t>
            </a:r>
          </a:p>
        </p:txBody>
      </p:sp>
      <p:sp>
        <p:nvSpPr>
          <p:cNvPr id="6" name="Slide Number Placeholder 5"/>
          <p:cNvSpPr>
            <a:spLocks noGrp="1"/>
          </p:cNvSpPr>
          <p:nvPr>
            <p:ph type="sldNum" sz="quarter" idx="4"/>
          </p:nvPr>
        </p:nvSpPr>
        <p:spPr>
          <a:xfrm>
            <a:off x="3657600" y="6356350"/>
            <a:ext cx="1752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pic>
        <p:nvPicPr>
          <p:cNvPr id="10" name="Picture 9" descr="accellera_logo_color_200x111.png"/>
          <p:cNvPicPr>
            <a:picLocks noChangeAspect="1"/>
          </p:cNvPicPr>
          <p:nvPr userDrawn="1"/>
        </p:nvPicPr>
        <p:blipFill>
          <a:blip r:embed="rId12" cstate="print"/>
          <a:stretch>
            <a:fillRect/>
          </a:stretch>
        </p:blipFill>
        <p:spPr>
          <a:xfrm>
            <a:off x="108455" y="6200478"/>
            <a:ext cx="988540" cy="548640"/>
          </a:xfrm>
          <a:prstGeom prst="rect">
            <a:avLst/>
          </a:prstGeom>
        </p:spPr>
      </p:pic>
      <p:pic>
        <p:nvPicPr>
          <p:cNvPr id="11" name="Picture 10">
            <a:extLst>
              <a:ext uri="{FF2B5EF4-FFF2-40B4-BE49-F238E27FC236}">
                <a16:creationId xmlns:a16="http://schemas.microsoft.com/office/drawing/2014/main" id="{CD698524-FD73-4E0C-9111-6F391E04CAFF}"/>
              </a:ext>
            </a:extLst>
          </p:cNvPr>
          <p:cNvPicPr/>
          <p:nvPr userDrawn="1"/>
        </p:nvPicPr>
        <p:blipFill>
          <a:blip r:embed="rId13" cstate="print">
            <a:extLst>
              <a:ext uri="{28A0092B-C50C-407E-A947-70E740481C1C}">
                <a14:useLocalDpi xmlns:a14="http://schemas.microsoft.com/office/drawing/2010/main" val="0"/>
              </a:ext>
            </a:extLst>
          </a:blip>
          <a:stretch>
            <a:fillRect/>
          </a:stretch>
        </p:blipFill>
        <p:spPr bwMode="auto">
          <a:xfrm>
            <a:off x="7386918" y="5839985"/>
            <a:ext cx="1595120" cy="931545"/>
          </a:xfrm>
          <a:prstGeom prst="rect">
            <a:avLst/>
          </a:prstGeom>
          <a:noFill/>
          <a:ln>
            <a:noFill/>
          </a:ln>
        </p:spPr>
      </p:pic>
    </p:spTree>
  </p:cSld>
  <p:clrMap bg1="lt1" tx1="dk1" bg2="lt2" tx2="dk2" accent1="accent1" accent2="accent2" accent3="accent3" accent4="accent4" accent5="accent5" accent6="accent6" hlink="hlink" folHlink="folHlink"/>
  <p:sldLayoutIdLst>
    <p:sldLayoutId id="2147483897" r:id="rId1"/>
    <p:sldLayoutId id="2147483898" r:id="rId2"/>
    <p:sldLayoutId id="2147483899" r:id="rId3"/>
    <p:sldLayoutId id="2147483900" r:id="rId4"/>
    <p:sldLayoutId id="2147483901" r:id="rId5"/>
    <p:sldLayoutId id="2147483902" r:id="rId6"/>
    <p:sldLayoutId id="2147483904" r:id="rId7"/>
    <p:sldLayoutId id="2147483905" r:id="rId8"/>
    <p:sldLayoutId id="2147483906" r:id="rId9"/>
    <p:sldLayoutId id="2147483907" r:id="rId10"/>
  </p:sldLayoutIdLst>
  <p:hf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 Id="rId4" Type="http://schemas.openxmlformats.org/officeDocument/2006/relationships/image" Target="../media/image3.emf"/></Relationships>
</file>

<file path=ppt/slides/_rels/slide5.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6.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Generic Payload Enhancement</a:t>
            </a:r>
          </a:p>
        </p:txBody>
      </p:sp>
      <p:sp>
        <p:nvSpPr>
          <p:cNvPr id="5" name="Subtitle 4"/>
          <p:cNvSpPr>
            <a:spLocks noGrp="1"/>
          </p:cNvSpPr>
          <p:nvPr>
            <p:ph type="subTitle" idx="1"/>
          </p:nvPr>
        </p:nvSpPr>
        <p:spPr/>
        <p:txBody>
          <a:bodyPr>
            <a:normAutofit/>
          </a:bodyPr>
          <a:lstStyle/>
          <a:p>
            <a:r>
              <a:rPr lang="en-US" sz="2800" dirty="0"/>
              <a:t>Joachim Geishauser, NXP Semiconductors</a:t>
            </a:r>
          </a:p>
        </p:txBody>
      </p:sp>
      <p:sp>
        <p:nvSpPr>
          <p:cNvPr id="2" name="Footer Placeholder 1"/>
          <p:cNvSpPr>
            <a:spLocks noGrp="1"/>
          </p:cNvSpPr>
          <p:nvPr>
            <p:ph type="ftr" sz="quarter" idx="11"/>
          </p:nvPr>
        </p:nvSpPr>
        <p:spPr/>
        <p:txBody>
          <a:bodyPr/>
          <a:lstStyle/>
          <a:p>
            <a:r>
              <a:rPr lang="en-US" dirty="0">
                <a:solidFill>
                  <a:prstClr val="black">
                    <a:tint val="75000"/>
                  </a:prstClr>
                </a:solidFill>
              </a:rPr>
              <a:t>© Accellera Systems Initiative</a:t>
            </a:r>
          </a:p>
        </p:txBody>
      </p:sp>
    </p:spTree>
    <p:extLst>
      <p:ext uri="{BB962C8B-B14F-4D97-AF65-F5344CB8AC3E}">
        <p14:creationId xmlns:p14="http://schemas.microsoft.com/office/powerpoint/2010/main" val="152907014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Presentation Copyright Permission</a:t>
            </a:r>
          </a:p>
        </p:txBody>
      </p:sp>
      <p:sp>
        <p:nvSpPr>
          <p:cNvPr id="3" name="Content Placeholder 2"/>
          <p:cNvSpPr>
            <a:spLocks noGrp="1"/>
          </p:cNvSpPr>
          <p:nvPr>
            <p:ph idx="1"/>
          </p:nvPr>
        </p:nvSpPr>
        <p:spPr/>
        <p:txBody>
          <a:bodyPr/>
          <a:lstStyle/>
          <a:p>
            <a:pPr lvl="1"/>
            <a:r>
              <a:rPr lang="en-US" dirty="0"/>
              <a:t>A non-exclusive, irrevocable, royalty-free copyright permission is granted by </a:t>
            </a:r>
            <a:r>
              <a:rPr lang="en-US" b="1" dirty="0"/>
              <a:t>NXP </a:t>
            </a:r>
            <a:r>
              <a:rPr lang="en-US" dirty="0"/>
              <a:t>to use this material in developing all future revisions and editions of the resulting draft and approved Accellera Systems Initiative </a:t>
            </a:r>
            <a:r>
              <a:rPr lang="en-US" b="1" dirty="0"/>
              <a:t>SystemC</a:t>
            </a:r>
            <a:r>
              <a:rPr lang="en-US" dirty="0"/>
              <a:t> standard, and in derivative works based on this standard.</a:t>
            </a:r>
          </a:p>
          <a:p>
            <a:pPr lvl="1"/>
            <a:endParaRPr lang="en-US" dirty="0"/>
          </a:p>
        </p:txBody>
      </p:sp>
    </p:spTree>
    <p:extLst>
      <p:ext uri="{BB962C8B-B14F-4D97-AF65-F5344CB8AC3E}">
        <p14:creationId xmlns:p14="http://schemas.microsoft.com/office/powerpoint/2010/main" val="11866095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Agenda</a:t>
            </a:r>
          </a:p>
        </p:txBody>
      </p:sp>
      <p:sp>
        <p:nvSpPr>
          <p:cNvPr id="3" name="Content Placeholder 2"/>
          <p:cNvSpPr>
            <a:spLocks noGrp="1"/>
          </p:cNvSpPr>
          <p:nvPr>
            <p:ph idx="1"/>
          </p:nvPr>
        </p:nvSpPr>
        <p:spPr/>
        <p:txBody>
          <a:bodyPr/>
          <a:lstStyle/>
          <a:p>
            <a:r>
              <a:rPr lang="en-US" dirty="0"/>
              <a:t>Introduction</a:t>
            </a:r>
          </a:p>
          <a:p>
            <a:r>
              <a:rPr lang="en-US" dirty="0"/>
              <a:t>Proposals</a:t>
            </a:r>
          </a:p>
          <a:p>
            <a:pPr lvl="1"/>
            <a:r>
              <a:rPr lang="en-US" dirty="0"/>
              <a:t>“Mode” Support</a:t>
            </a:r>
          </a:p>
          <a:p>
            <a:pPr lvl="1"/>
            <a:r>
              <a:rPr lang="en-US" dirty="0"/>
              <a:t>Resource Protection</a:t>
            </a:r>
          </a:p>
          <a:p>
            <a:r>
              <a:rPr lang="en-US" dirty="0"/>
              <a:t>Discussion</a:t>
            </a:r>
          </a:p>
        </p:txBody>
      </p:sp>
      <p:sp>
        <p:nvSpPr>
          <p:cNvPr id="4" name="Footer Placeholder 3"/>
          <p:cNvSpPr>
            <a:spLocks noGrp="1"/>
          </p:cNvSpPr>
          <p:nvPr>
            <p:ph type="ftr" sz="quarter" idx="11"/>
          </p:nvPr>
        </p:nvSpPr>
        <p:spPr/>
        <p:txBody>
          <a:bodyPr/>
          <a:lstStyle/>
          <a:p>
            <a:r>
              <a:rPr lang="en-US" dirty="0"/>
              <a:t>© Accellera Systems Initiative</a:t>
            </a:r>
          </a:p>
        </p:txBody>
      </p:sp>
      <p:sp>
        <p:nvSpPr>
          <p:cNvPr id="5" name="Slide Number Placeholder 4"/>
          <p:cNvSpPr>
            <a:spLocks noGrp="1"/>
          </p:cNvSpPr>
          <p:nvPr>
            <p:ph type="sldNum" sz="quarter" idx="12"/>
          </p:nvPr>
        </p:nvSpPr>
        <p:spPr/>
        <p:txBody>
          <a:bodyPr/>
          <a:lstStyle/>
          <a:p>
            <a:fld id="{8B820FFD-5868-4678-ACC2-C353669912D5}" type="slidenum">
              <a:rPr lang="en-US" smtClean="0"/>
              <a:pPr/>
              <a:t>3</a:t>
            </a:fld>
            <a:endParaRPr lang="en-US"/>
          </a:p>
        </p:txBody>
      </p:sp>
    </p:spTree>
    <p:extLst>
      <p:ext uri="{BB962C8B-B14F-4D97-AF65-F5344CB8AC3E}">
        <p14:creationId xmlns:p14="http://schemas.microsoft.com/office/powerpoint/2010/main" val="130894476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Introduction - Background</a:t>
            </a:r>
          </a:p>
        </p:txBody>
      </p:sp>
      <p:sp>
        <p:nvSpPr>
          <p:cNvPr id="3" name="Content Placeholder 2"/>
          <p:cNvSpPr>
            <a:spLocks noGrp="1"/>
          </p:cNvSpPr>
          <p:nvPr>
            <p:ph idx="1"/>
          </p:nvPr>
        </p:nvSpPr>
        <p:spPr>
          <a:xfrm>
            <a:off x="457200" y="1939548"/>
            <a:ext cx="8229600" cy="466222"/>
          </a:xfrm>
        </p:spPr>
        <p:txBody>
          <a:bodyPr>
            <a:normAutofit fontScale="92500" lnSpcReduction="10000"/>
          </a:bodyPr>
          <a:lstStyle/>
          <a:p>
            <a:pPr marL="0" indent="0">
              <a:buNone/>
            </a:pPr>
            <a:r>
              <a:rPr lang="en-US" dirty="0"/>
              <a:t>Testbench Infrastructure Overview</a:t>
            </a:r>
          </a:p>
          <a:p>
            <a:endParaRPr lang="en-US" dirty="0"/>
          </a:p>
          <a:p>
            <a:endParaRPr lang="en-US" dirty="0"/>
          </a:p>
        </p:txBody>
      </p:sp>
      <p:sp>
        <p:nvSpPr>
          <p:cNvPr id="4" name="Footer Placeholder 3"/>
          <p:cNvSpPr>
            <a:spLocks noGrp="1"/>
          </p:cNvSpPr>
          <p:nvPr>
            <p:ph type="ftr" sz="quarter" idx="11"/>
          </p:nvPr>
        </p:nvSpPr>
        <p:spPr/>
        <p:txBody>
          <a:bodyPr/>
          <a:lstStyle/>
          <a:p>
            <a:r>
              <a:rPr lang="en-US" dirty="0"/>
              <a:t>© Accellera Systems Initiative</a:t>
            </a:r>
          </a:p>
        </p:txBody>
      </p:sp>
      <p:sp>
        <p:nvSpPr>
          <p:cNvPr id="5" name="Slide Number Placeholder 4"/>
          <p:cNvSpPr>
            <a:spLocks noGrp="1"/>
          </p:cNvSpPr>
          <p:nvPr>
            <p:ph type="sldNum" sz="quarter" idx="12"/>
          </p:nvPr>
        </p:nvSpPr>
        <p:spPr/>
        <p:txBody>
          <a:bodyPr/>
          <a:lstStyle/>
          <a:p>
            <a:fld id="{8B820FFD-5868-4678-ACC2-C353669912D5}" type="slidenum">
              <a:rPr lang="en-US" smtClean="0"/>
              <a:pPr/>
              <a:t>4</a:t>
            </a:fld>
            <a:endParaRPr lang="en-US"/>
          </a:p>
        </p:txBody>
      </p:sp>
      <p:graphicFrame>
        <p:nvGraphicFramePr>
          <p:cNvPr id="6" name="Object 79">
            <a:extLst>
              <a:ext uri="{FF2B5EF4-FFF2-40B4-BE49-F238E27FC236}">
                <a16:creationId xmlns:a16="http://schemas.microsoft.com/office/drawing/2014/main" id="{BB944045-D319-4554-87C8-D059BB1204EA}"/>
              </a:ext>
            </a:extLst>
          </p:cNvPr>
          <p:cNvGraphicFramePr>
            <a:graphicFrameLocks noChangeAspect="1"/>
          </p:cNvGraphicFramePr>
          <p:nvPr>
            <p:extLst>
              <p:ext uri="{D42A27DB-BD31-4B8C-83A1-F6EECF244321}">
                <p14:modId xmlns:p14="http://schemas.microsoft.com/office/powerpoint/2010/main" val="4236568778"/>
              </p:ext>
            </p:extLst>
          </p:nvPr>
        </p:nvGraphicFramePr>
        <p:xfrm>
          <a:off x="2667000" y="2947809"/>
          <a:ext cx="4976812" cy="2870921"/>
        </p:xfrm>
        <a:graphic>
          <a:graphicData uri="http://schemas.openxmlformats.org/presentationml/2006/ole">
            <mc:AlternateContent xmlns:mc="http://schemas.openxmlformats.org/markup-compatibility/2006">
              <mc:Choice xmlns:v="urn:schemas-microsoft-com:vml" Requires="v">
                <p:oleObj spid="_x0000_s1026" name="Visio" r:id="rId3" imgW="8718273" imgH="4266239" progId="Visio.Drawing.11">
                  <p:embed/>
                </p:oleObj>
              </mc:Choice>
              <mc:Fallback>
                <p:oleObj name="Visio" r:id="rId3" imgW="8718273" imgH="4266239" progId="Visio.Drawing.11">
                  <p:embed/>
                  <p:pic>
                    <p:nvPicPr>
                      <p:cNvPr id="6" name="Object 79">
                        <a:extLst>
                          <a:ext uri="{FF2B5EF4-FFF2-40B4-BE49-F238E27FC236}">
                            <a16:creationId xmlns:a16="http://schemas.microsoft.com/office/drawing/2014/main" id="{BB944045-D319-4554-87C8-D059BB1204EA}"/>
                          </a:ext>
                        </a:extLst>
                      </p:cNvPr>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667000" y="2947809"/>
                        <a:ext cx="4976812" cy="2870921"/>
                      </a:xfrm>
                      <a:prstGeom prst="rect">
                        <a:avLst/>
                      </a:prstGeom>
                      <a:noFill/>
                    </p:spPr>
                  </p:pic>
                </p:oleObj>
              </mc:Fallback>
            </mc:AlternateContent>
          </a:graphicData>
        </a:graphic>
      </p:graphicFrame>
      <p:sp>
        <p:nvSpPr>
          <p:cNvPr id="7" name="Rectangle 6">
            <a:extLst>
              <a:ext uri="{FF2B5EF4-FFF2-40B4-BE49-F238E27FC236}">
                <a16:creationId xmlns:a16="http://schemas.microsoft.com/office/drawing/2014/main" id="{B2D6DBCF-BB52-4FE3-87B2-F2250601DC42}"/>
              </a:ext>
            </a:extLst>
          </p:cNvPr>
          <p:cNvSpPr/>
          <p:nvPr/>
        </p:nvSpPr>
        <p:spPr>
          <a:xfrm>
            <a:off x="3048000" y="4033117"/>
            <a:ext cx="304800" cy="914400"/>
          </a:xfrm>
          <a:prstGeom prst="rect">
            <a:avLst/>
          </a:prstGeom>
          <a:solidFill>
            <a:srgbClr val="0070C0">
              <a:alpha val="2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a:extLst>
              <a:ext uri="{FF2B5EF4-FFF2-40B4-BE49-F238E27FC236}">
                <a16:creationId xmlns:a16="http://schemas.microsoft.com/office/drawing/2014/main" id="{568B0228-5FF8-4633-9DC5-1FA0AE21FBF2}"/>
              </a:ext>
            </a:extLst>
          </p:cNvPr>
          <p:cNvSpPr/>
          <p:nvPr/>
        </p:nvSpPr>
        <p:spPr>
          <a:xfrm>
            <a:off x="6934200" y="4033117"/>
            <a:ext cx="304800" cy="914400"/>
          </a:xfrm>
          <a:prstGeom prst="rect">
            <a:avLst/>
          </a:prstGeom>
          <a:solidFill>
            <a:srgbClr val="0070C0">
              <a:alpha val="2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4D674E95-B0D8-4085-9BE1-CBF295544802}"/>
              </a:ext>
            </a:extLst>
          </p:cNvPr>
          <p:cNvSpPr/>
          <p:nvPr/>
        </p:nvSpPr>
        <p:spPr>
          <a:xfrm>
            <a:off x="3581400" y="3271117"/>
            <a:ext cx="1152525" cy="1066800"/>
          </a:xfrm>
          <a:prstGeom prst="rect">
            <a:avLst/>
          </a:prstGeom>
          <a:solidFill>
            <a:srgbClr val="0070C0">
              <a:alpha val="2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9E0A6C7D-AFB0-4170-AF72-37AD009AED96}"/>
              </a:ext>
            </a:extLst>
          </p:cNvPr>
          <p:cNvSpPr/>
          <p:nvPr/>
        </p:nvSpPr>
        <p:spPr>
          <a:xfrm>
            <a:off x="5553075" y="3271117"/>
            <a:ext cx="1152525" cy="1066800"/>
          </a:xfrm>
          <a:prstGeom prst="rect">
            <a:avLst/>
          </a:prstGeom>
          <a:solidFill>
            <a:srgbClr val="0070C0">
              <a:alpha val="2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a:extLst>
              <a:ext uri="{FF2B5EF4-FFF2-40B4-BE49-F238E27FC236}">
                <a16:creationId xmlns:a16="http://schemas.microsoft.com/office/drawing/2014/main" id="{2BB81A98-9DF0-47E8-8AEB-D17F20079FDC}"/>
              </a:ext>
            </a:extLst>
          </p:cNvPr>
          <p:cNvSpPr/>
          <p:nvPr/>
        </p:nvSpPr>
        <p:spPr>
          <a:xfrm>
            <a:off x="4495800" y="4337917"/>
            <a:ext cx="238125" cy="381000"/>
          </a:xfrm>
          <a:prstGeom prst="rect">
            <a:avLst/>
          </a:prstGeom>
          <a:solidFill>
            <a:srgbClr val="0070C0">
              <a:alpha val="2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B92D8E45-AADC-4416-B8C8-8DE836B7E9F5}"/>
              </a:ext>
            </a:extLst>
          </p:cNvPr>
          <p:cNvSpPr/>
          <p:nvPr/>
        </p:nvSpPr>
        <p:spPr>
          <a:xfrm>
            <a:off x="5553075" y="4337917"/>
            <a:ext cx="238125" cy="381000"/>
          </a:xfrm>
          <a:prstGeom prst="rect">
            <a:avLst/>
          </a:prstGeom>
          <a:solidFill>
            <a:srgbClr val="0070C0">
              <a:alpha val="2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TextBox 12">
            <a:extLst>
              <a:ext uri="{FF2B5EF4-FFF2-40B4-BE49-F238E27FC236}">
                <a16:creationId xmlns:a16="http://schemas.microsoft.com/office/drawing/2014/main" id="{793A58A0-9E46-433A-A8DB-3FF3098F8F98}"/>
              </a:ext>
            </a:extLst>
          </p:cNvPr>
          <p:cNvSpPr txBox="1"/>
          <p:nvPr/>
        </p:nvSpPr>
        <p:spPr>
          <a:xfrm>
            <a:off x="4578882" y="2476010"/>
            <a:ext cx="3664208" cy="369332"/>
          </a:xfrm>
          <a:prstGeom prst="rect">
            <a:avLst/>
          </a:prstGeom>
          <a:noFill/>
        </p:spPr>
        <p:txBody>
          <a:bodyPr wrap="none" rtlCol="0">
            <a:spAutoFit/>
          </a:bodyPr>
          <a:lstStyle/>
          <a:p>
            <a:r>
              <a:rPr lang="en-US" dirty="0">
                <a:solidFill>
                  <a:srgbClr val="0070C0"/>
                </a:solidFill>
              </a:rPr>
              <a:t>Transaction Level Communication</a:t>
            </a:r>
          </a:p>
        </p:txBody>
      </p:sp>
      <p:cxnSp>
        <p:nvCxnSpPr>
          <p:cNvPr id="16" name="Straight Connector 15">
            <a:extLst>
              <a:ext uri="{FF2B5EF4-FFF2-40B4-BE49-F238E27FC236}">
                <a16:creationId xmlns:a16="http://schemas.microsoft.com/office/drawing/2014/main" id="{3CECF987-F30E-4D6C-A061-EA59CDD90982}"/>
              </a:ext>
            </a:extLst>
          </p:cNvPr>
          <p:cNvCxnSpPr>
            <a:cxnSpLocks/>
          </p:cNvCxnSpPr>
          <p:nvPr/>
        </p:nvCxnSpPr>
        <p:spPr>
          <a:xfrm>
            <a:off x="3048000" y="4033117"/>
            <a:ext cx="304800" cy="0"/>
          </a:xfrm>
          <a:prstGeom prst="line">
            <a:avLst/>
          </a:prstGeom>
          <a:ln w="50800">
            <a:solidFill>
              <a:srgbClr val="D6DA2C"/>
            </a:solidFill>
          </a:ln>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210DACFF-8F9A-49D9-A20D-1DDDF926DCB0}"/>
              </a:ext>
            </a:extLst>
          </p:cNvPr>
          <p:cNvCxnSpPr>
            <a:cxnSpLocks/>
          </p:cNvCxnSpPr>
          <p:nvPr/>
        </p:nvCxnSpPr>
        <p:spPr>
          <a:xfrm>
            <a:off x="3962400" y="4323629"/>
            <a:ext cx="304800" cy="0"/>
          </a:xfrm>
          <a:prstGeom prst="line">
            <a:avLst/>
          </a:prstGeom>
          <a:ln w="50800">
            <a:solidFill>
              <a:srgbClr val="D6DA2C"/>
            </a:solidFill>
          </a:ln>
        </p:spPr>
        <p:style>
          <a:lnRef idx="1">
            <a:schemeClr val="accent1"/>
          </a:lnRef>
          <a:fillRef idx="0">
            <a:schemeClr val="accent1"/>
          </a:fillRef>
          <a:effectRef idx="0">
            <a:schemeClr val="accent1"/>
          </a:effectRef>
          <a:fontRef idx="minor">
            <a:schemeClr val="tx1"/>
          </a:fontRef>
        </p:style>
      </p:cxnSp>
      <p:cxnSp>
        <p:nvCxnSpPr>
          <p:cNvPr id="20" name="Straight Connector 19">
            <a:extLst>
              <a:ext uri="{FF2B5EF4-FFF2-40B4-BE49-F238E27FC236}">
                <a16:creationId xmlns:a16="http://schemas.microsoft.com/office/drawing/2014/main" id="{883475DC-3961-4E43-A256-9B5D57FF9915}"/>
              </a:ext>
            </a:extLst>
          </p:cNvPr>
          <p:cNvCxnSpPr>
            <a:cxnSpLocks/>
          </p:cNvCxnSpPr>
          <p:nvPr/>
        </p:nvCxnSpPr>
        <p:spPr>
          <a:xfrm>
            <a:off x="4519612" y="4371254"/>
            <a:ext cx="0" cy="304800"/>
          </a:xfrm>
          <a:prstGeom prst="line">
            <a:avLst/>
          </a:prstGeom>
          <a:ln w="50800">
            <a:solidFill>
              <a:srgbClr val="D6DA2C"/>
            </a:solidFill>
          </a:ln>
        </p:spPr>
        <p:style>
          <a:lnRef idx="1">
            <a:schemeClr val="accent1"/>
          </a:lnRef>
          <a:fillRef idx="0">
            <a:schemeClr val="accent1"/>
          </a:fillRef>
          <a:effectRef idx="0">
            <a:schemeClr val="accent1"/>
          </a:effectRef>
          <a:fontRef idx="minor">
            <a:schemeClr val="tx1"/>
          </a:fontRef>
        </p:style>
      </p:cxnSp>
      <p:sp>
        <p:nvSpPr>
          <p:cNvPr id="22" name="TextBox 21">
            <a:extLst>
              <a:ext uri="{FF2B5EF4-FFF2-40B4-BE49-F238E27FC236}">
                <a16:creationId xmlns:a16="http://schemas.microsoft.com/office/drawing/2014/main" id="{05733112-3D6D-4345-8981-0ADF3474F642}"/>
              </a:ext>
            </a:extLst>
          </p:cNvPr>
          <p:cNvSpPr txBox="1"/>
          <p:nvPr/>
        </p:nvSpPr>
        <p:spPr>
          <a:xfrm>
            <a:off x="2355319" y="2482860"/>
            <a:ext cx="2286000" cy="369332"/>
          </a:xfrm>
          <a:prstGeom prst="rect">
            <a:avLst/>
          </a:prstGeom>
          <a:noFill/>
        </p:spPr>
        <p:txBody>
          <a:bodyPr wrap="square" rtlCol="0">
            <a:spAutoFit/>
          </a:bodyPr>
          <a:lstStyle/>
          <a:p>
            <a:r>
              <a:rPr lang="en-US" dirty="0">
                <a:solidFill>
                  <a:srgbClr val="FFC000"/>
                </a:solidFill>
              </a:rPr>
              <a:t>Standard Interface</a:t>
            </a:r>
          </a:p>
        </p:txBody>
      </p:sp>
      <p:sp>
        <p:nvSpPr>
          <p:cNvPr id="18" name="Rectangle 17">
            <a:extLst>
              <a:ext uri="{FF2B5EF4-FFF2-40B4-BE49-F238E27FC236}">
                <a16:creationId xmlns:a16="http://schemas.microsoft.com/office/drawing/2014/main" id="{AC2705EC-6B0E-43F9-BBE2-821B37668883}"/>
              </a:ext>
            </a:extLst>
          </p:cNvPr>
          <p:cNvSpPr/>
          <p:nvPr/>
        </p:nvSpPr>
        <p:spPr>
          <a:xfrm>
            <a:off x="4594590" y="2476010"/>
            <a:ext cx="3565692" cy="369332"/>
          </a:xfrm>
          <a:prstGeom prst="rect">
            <a:avLst/>
          </a:prstGeom>
          <a:solidFill>
            <a:srgbClr val="0070C0">
              <a:alpha val="2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15" name="Straight Connector 14">
            <a:extLst>
              <a:ext uri="{FF2B5EF4-FFF2-40B4-BE49-F238E27FC236}">
                <a16:creationId xmlns:a16="http://schemas.microsoft.com/office/drawing/2014/main" id="{CE8A0A7C-B9DF-46FA-8F3B-6077974619A2}"/>
              </a:ext>
            </a:extLst>
          </p:cNvPr>
          <p:cNvCxnSpPr>
            <a:cxnSpLocks/>
            <a:stCxn id="18" idx="2"/>
            <a:endCxn id="10" idx="0"/>
          </p:cNvCxnSpPr>
          <p:nvPr/>
        </p:nvCxnSpPr>
        <p:spPr>
          <a:xfrm flipH="1">
            <a:off x="6129338" y="2845342"/>
            <a:ext cx="248098" cy="425775"/>
          </a:xfrm>
          <a:prstGeom prst="line">
            <a:avLst/>
          </a:prstGeom>
          <a:ln>
            <a:tailEnd type="triangle"/>
          </a:ln>
        </p:spPr>
        <p:style>
          <a:lnRef idx="1">
            <a:schemeClr val="accent1"/>
          </a:lnRef>
          <a:fillRef idx="0">
            <a:schemeClr val="accent1"/>
          </a:fillRef>
          <a:effectRef idx="0">
            <a:schemeClr val="accent1"/>
          </a:effectRef>
          <a:fontRef idx="minor">
            <a:schemeClr val="tx1"/>
          </a:fontRef>
        </p:style>
      </p:cxnSp>
      <p:sp>
        <p:nvSpPr>
          <p:cNvPr id="24" name="Rectangle 23">
            <a:extLst>
              <a:ext uri="{FF2B5EF4-FFF2-40B4-BE49-F238E27FC236}">
                <a16:creationId xmlns:a16="http://schemas.microsoft.com/office/drawing/2014/main" id="{B43331B1-4A32-4B87-9D8B-702CCD071F18}"/>
              </a:ext>
            </a:extLst>
          </p:cNvPr>
          <p:cNvSpPr/>
          <p:nvPr/>
        </p:nvSpPr>
        <p:spPr>
          <a:xfrm>
            <a:off x="2382324" y="2474507"/>
            <a:ext cx="2030395" cy="365448"/>
          </a:xfrm>
          <a:prstGeom prst="rect">
            <a:avLst/>
          </a:prstGeom>
          <a:solidFill>
            <a:srgbClr val="D6DA2C">
              <a:alpha val="2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25" name="Straight Connector 24">
            <a:extLst>
              <a:ext uri="{FF2B5EF4-FFF2-40B4-BE49-F238E27FC236}">
                <a16:creationId xmlns:a16="http://schemas.microsoft.com/office/drawing/2014/main" id="{815045F2-E279-4115-916F-07637EA5AE6F}"/>
              </a:ext>
            </a:extLst>
          </p:cNvPr>
          <p:cNvCxnSpPr>
            <a:cxnSpLocks/>
            <a:stCxn id="24" idx="2"/>
          </p:cNvCxnSpPr>
          <p:nvPr/>
        </p:nvCxnSpPr>
        <p:spPr>
          <a:xfrm>
            <a:off x="3397522" y="2839955"/>
            <a:ext cx="659344" cy="1458371"/>
          </a:xfrm>
          <a:prstGeom prst="line">
            <a:avLst/>
          </a:prstGeom>
          <a:ln>
            <a:solidFill>
              <a:srgbClr val="D6DA2C"/>
            </a:solidFill>
            <a:tailEnd type="triangle"/>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C09CCF12-F393-4741-8BEE-A62417E5FABC}"/>
              </a:ext>
            </a:extLst>
          </p:cNvPr>
          <p:cNvCxnSpPr>
            <a:cxnSpLocks/>
            <a:endCxn id="32" idx="3"/>
          </p:cNvCxnSpPr>
          <p:nvPr/>
        </p:nvCxnSpPr>
        <p:spPr>
          <a:xfrm flipH="1" flipV="1">
            <a:off x="1694768" y="4596796"/>
            <a:ext cx="1091577" cy="650618"/>
          </a:xfrm>
          <a:prstGeom prst="line">
            <a:avLst/>
          </a:prstGeom>
          <a:ln>
            <a:solidFill>
              <a:schemeClr val="tx1"/>
            </a:solidFill>
            <a:headEnd type="triangle"/>
          </a:ln>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8DD3A0E6-758C-4F6A-B727-FFEAFE13AF8B}"/>
              </a:ext>
            </a:extLst>
          </p:cNvPr>
          <p:cNvCxnSpPr>
            <a:cxnSpLocks/>
            <a:endCxn id="38" idx="3"/>
          </p:cNvCxnSpPr>
          <p:nvPr/>
        </p:nvCxnSpPr>
        <p:spPr>
          <a:xfrm flipH="1">
            <a:off x="1694768" y="5259651"/>
            <a:ext cx="1059979" cy="134207"/>
          </a:xfrm>
          <a:prstGeom prst="line">
            <a:avLst/>
          </a:prstGeom>
          <a:ln>
            <a:solidFill>
              <a:schemeClr val="tx1"/>
            </a:solidFill>
            <a:headEnd type="triangle"/>
            <a:tailEnd type="none"/>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F4227AFD-B6D3-4596-9F1F-4FCC1B41861D}"/>
              </a:ext>
            </a:extLst>
          </p:cNvPr>
          <p:cNvSpPr/>
          <p:nvPr/>
        </p:nvSpPr>
        <p:spPr>
          <a:xfrm>
            <a:off x="932768" y="4298326"/>
            <a:ext cx="762000" cy="59693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TextBox 33">
            <a:extLst>
              <a:ext uri="{FF2B5EF4-FFF2-40B4-BE49-F238E27FC236}">
                <a16:creationId xmlns:a16="http://schemas.microsoft.com/office/drawing/2014/main" id="{B509A143-6537-4262-9FDA-2C5A363C86D1}"/>
              </a:ext>
            </a:extLst>
          </p:cNvPr>
          <p:cNvSpPr txBox="1"/>
          <p:nvPr/>
        </p:nvSpPr>
        <p:spPr>
          <a:xfrm>
            <a:off x="984190" y="4419278"/>
            <a:ext cx="659155" cy="369332"/>
          </a:xfrm>
          <a:prstGeom prst="rect">
            <a:avLst/>
          </a:prstGeom>
          <a:noFill/>
        </p:spPr>
        <p:txBody>
          <a:bodyPr wrap="none" rtlCol="0">
            <a:spAutoFit/>
          </a:bodyPr>
          <a:lstStyle/>
          <a:p>
            <a:r>
              <a:rPr lang="en-US" dirty="0"/>
              <a:t>AHB</a:t>
            </a:r>
          </a:p>
        </p:txBody>
      </p:sp>
      <p:sp>
        <p:nvSpPr>
          <p:cNvPr id="38" name="Rectangle 37">
            <a:extLst>
              <a:ext uri="{FF2B5EF4-FFF2-40B4-BE49-F238E27FC236}">
                <a16:creationId xmlns:a16="http://schemas.microsoft.com/office/drawing/2014/main" id="{C9609D85-38F7-4881-AECF-B7A116ABE706}"/>
              </a:ext>
            </a:extLst>
          </p:cNvPr>
          <p:cNvSpPr/>
          <p:nvPr/>
        </p:nvSpPr>
        <p:spPr>
          <a:xfrm>
            <a:off x="932768" y="5095388"/>
            <a:ext cx="762000" cy="59693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8147396F-FF21-4B5F-BE2C-2289624188F8}"/>
              </a:ext>
            </a:extLst>
          </p:cNvPr>
          <p:cNvSpPr txBox="1"/>
          <p:nvPr/>
        </p:nvSpPr>
        <p:spPr>
          <a:xfrm>
            <a:off x="984190" y="5216340"/>
            <a:ext cx="556563" cy="369332"/>
          </a:xfrm>
          <a:prstGeom prst="rect">
            <a:avLst/>
          </a:prstGeom>
          <a:noFill/>
        </p:spPr>
        <p:txBody>
          <a:bodyPr wrap="none" rtlCol="0">
            <a:spAutoFit/>
          </a:bodyPr>
          <a:lstStyle/>
          <a:p>
            <a:r>
              <a:rPr lang="en-US" dirty="0"/>
              <a:t>AXI</a:t>
            </a:r>
          </a:p>
        </p:txBody>
      </p:sp>
      <p:cxnSp>
        <p:nvCxnSpPr>
          <p:cNvPr id="44" name="Straight Connector 43">
            <a:extLst>
              <a:ext uri="{FF2B5EF4-FFF2-40B4-BE49-F238E27FC236}">
                <a16:creationId xmlns:a16="http://schemas.microsoft.com/office/drawing/2014/main" id="{E57D6392-484A-4946-B97B-55E9AAAE7E03}"/>
              </a:ext>
            </a:extLst>
          </p:cNvPr>
          <p:cNvCxnSpPr>
            <a:stCxn id="32" idx="2"/>
            <a:endCxn id="38" idx="0"/>
          </p:cNvCxnSpPr>
          <p:nvPr/>
        </p:nvCxnSpPr>
        <p:spPr>
          <a:xfrm>
            <a:off x="1313768" y="4895265"/>
            <a:ext cx="0" cy="200123"/>
          </a:xfrm>
          <a:prstGeom prst="line">
            <a:avLst/>
          </a:prstGeom>
          <a:ln>
            <a:prstDash val="dashDot"/>
          </a:ln>
        </p:spPr>
        <p:style>
          <a:lnRef idx="1">
            <a:schemeClr val="accent1"/>
          </a:lnRef>
          <a:fillRef idx="0">
            <a:schemeClr val="accent1"/>
          </a:fillRef>
          <a:effectRef idx="0">
            <a:schemeClr val="accent1"/>
          </a:effectRef>
          <a:fontRef idx="minor">
            <a:schemeClr val="tx1"/>
          </a:fontRef>
        </p:style>
      </p:cxnSp>
      <p:sp>
        <p:nvSpPr>
          <p:cNvPr id="47" name="TextBox 46">
            <a:extLst>
              <a:ext uri="{FF2B5EF4-FFF2-40B4-BE49-F238E27FC236}">
                <a16:creationId xmlns:a16="http://schemas.microsoft.com/office/drawing/2014/main" id="{E4416697-1F34-4CA6-AEF2-2D638DA607D2}"/>
              </a:ext>
            </a:extLst>
          </p:cNvPr>
          <p:cNvSpPr txBox="1"/>
          <p:nvPr/>
        </p:nvSpPr>
        <p:spPr>
          <a:xfrm>
            <a:off x="500798" y="3928994"/>
            <a:ext cx="1233030" cy="276999"/>
          </a:xfrm>
          <a:prstGeom prst="rect">
            <a:avLst/>
          </a:prstGeom>
          <a:noFill/>
        </p:spPr>
        <p:txBody>
          <a:bodyPr wrap="none" rtlCol="0">
            <a:spAutoFit/>
          </a:bodyPr>
          <a:lstStyle/>
          <a:p>
            <a:r>
              <a:rPr lang="en-US" sz="1200" dirty="0"/>
              <a:t>Implementation</a:t>
            </a:r>
          </a:p>
        </p:txBody>
      </p:sp>
      <p:sp>
        <p:nvSpPr>
          <p:cNvPr id="50" name="TextBox 49">
            <a:extLst>
              <a:ext uri="{FF2B5EF4-FFF2-40B4-BE49-F238E27FC236}">
                <a16:creationId xmlns:a16="http://schemas.microsoft.com/office/drawing/2014/main" id="{4F67A01D-EEFC-4C03-8B43-A610EC31842A}"/>
              </a:ext>
            </a:extLst>
          </p:cNvPr>
          <p:cNvSpPr txBox="1"/>
          <p:nvPr/>
        </p:nvSpPr>
        <p:spPr>
          <a:xfrm>
            <a:off x="533943" y="3271117"/>
            <a:ext cx="1931939" cy="738664"/>
          </a:xfrm>
          <a:prstGeom prst="rect">
            <a:avLst/>
          </a:prstGeom>
          <a:noFill/>
        </p:spPr>
        <p:txBody>
          <a:bodyPr wrap="none" rtlCol="0">
            <a:spAutoFit/>
          </a:bodyPr>
          <a:lstStyle/>
          <a:p>
            <a:r>
              <a:rPr lang="en-US" sz="1200" dirty="0"/>
              <a:t>Communication Semantic</a:t>
            </a:r>
          </a:p>
          <a:p>
            <a:r>
              <a:rPr lang="en-US" sz="1200" b="1" dirty="0"/>
              <a:t>Data Object</a:t>
            </a:r>
          </a:p>
          <a:p>
            <a:endParaRPr lang="en-US" dirty="0"/>
          </a:p>
        </p:txBody>
      </p:sp>
      <p:sp>
        <p:nvSpPr>
          <p:cNvPr id="54" name="Rectangle 53">
            <a:extLst>
              <a:ext uri="{FF2B5EF4-FFF2-40B4-BE49-F238E27FC236}">
                <a16:creationId xmlns:a16="http://schemas.microsoft.com/office/drawing/2014/main" id="{B08E5ABC-0BC9-4ADC-9AAB-E31E15D8D222}"/>
              </a:ext>
            </a:extLst>
          </p:cNvPr>
          <p:cNvSpPr/>
          <p:nvPr/>
        </p:nvSpPr>
        <p:spPr>
          <a:xfrm>
            <a:off x="500798" y="3928994"/>
            <a:ext cx="1958512" cy="1876519"/>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a:extLst>
              <a:ext uri="{FF2B5EF4-FFF2-40B4-BE49-F238E27FC236}">
                <a16:creationId xmlns:a16="http://schemas.microsoft.com/office/drawing/2014/main" id="{FB9322CA-0526-4BE3-A65B-5D5A1C42EFBD}"/>
              </a:ext>
            </a:extLst>
          </p:cNvPr>
          <p:cNvSpPr/>
          <p:nvPr/>
        </p:nvSpPr>
        <p:spPr>
          <a:xfrm>
            <a:off x="516670" y="3181420"/>
            <a:ext cx="1949212" cy="652459"/>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9" name="Straight Connector 58">
            <a:extLst>
              <a:ext uri="{FF2B5EF4-FFF2-40B4-BE49-F238E27FC236}">
                <a16:creationId xmlns:a16="http://schemas.microsoft.com/office/drawing/2014/main" id="{1F1E2FA0-7D6D-4431-B86E-B52F36ED5DC1}"/>
              </a:ext>
            </a:extLst>
          </p:cNvPr>
          <p:cNvCxnSpPr>
            <a:cxnSpLocks/>
          </p:cNvCxnSpPr>
          <p:nvPr/>
        </p:nvCxnSpPr>
        <p:spPr>
          <a:xfrm>
            <a:off x="2465882" y="3829645"/>
            <a:ext cx="676584" cy="541609"/>
          </a:xfrm>
          <a:prstGeom prst="line">
            <a:avLst/>
          </a:prstGeom>
          <a:ln>
            <a:headEnd type="none"/>
            <a:tailEnd type="triangle"/>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43FB3E3F-694C-4DA0-A7B2-726ADD81232B}"/>
              </a:ext>
            </a:extLst>
          </p:cNvPr>
          <p:cNvSpPr txBox="1"/>
          <p:nvPr/>
        </p:nvSpPr>
        <p:spPr>
          <a:xfrm flipH="1">
            <a:off x="457200" y="1389251"/>
            <a:ext cx="7848057" cy="369332"/>
          </a:xfrm>
          <a:prstGeom prst="rect">
            <a:avLst/>
          </a:prstGeom>
          <a:noFill/>
        </p:spPr>
        <p:txBody>
          <a:bodyPr wrap="square" rtlCol="0">
            <a:spAutoFit/>
          </a:bodyPr>
          <a:lstStyle/>
          <a:p>
            <a:r>
              <a:rPr lang="en-US" dirty="0"/>
              <a:t>Problem: Interoperability between components and used generic payload</a:t>
            </a:r>
          </a:p>
        </p:txBody>
      </p:sp>
    </p:spTree>
    <p:extLst>
      <p:ext uri="{BB962C8B-B14F-4D97-AF65-F5344CB8AC3E}">
        <p14:creationId xmlns:p14="http://schemas.microsoft.com/office/powerpoint/2010/main" val="289955878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704189-023E-426F-A561-C25E8EF15746}"/>
              </a:ext>
            </a:extLst>
          </p:cNvPr>
          <p:cNvSpPr>
            <a:spLocks noGrp="1"/>
          </p:cNvSpPr>
          <p:nvPr>
            <p:ph type="title"/>
          </p:nvPr>
        </p:nvSpPr>
        <p:spPr/>
        <p:txBody>
          <a:bodyPr/>
          <a:lstStyle/>
          <a:p>
            <a:r>
              <a:rPr lang="en-US" dirty="0"/>
              <a:t>Introduction - Background</a:t>
            </a:r>
          </a:p>
        </p:txBody>
      </p:sp>
      <p:sp>
        <p:nvSpPr>
          <p:cNvPr id="3" name="Footer Placeholder 2">
            <a:extLst>
              <a:ext uri="{FF2B5EF4-FFF2-40B4-BE49-F238E27FC236}">
                <a16:creationId xmlns:a16="http://schemas.microsoft.com/office/drawing/2014/main" id="{3C3CA567-DC2F-448F-BFF4-25DBBF5588D5}"/>
              </a:ext>
            </a:extLst>
          </p:cNvPr>
          <p:cNvSpPr>
            <a:spLocks noGrp="1"/>
          </p:cNvSpPr>
          <p:nvPr>
            <p:ph type="ftr" sz="quarter" idx="11"/>
          </p:nvPr>
        </p:nvSpPr>
        <p:spPr/>
        <p:txBody>
          <a:bodyPr/>
          <a:lstStyle/>
          <a:p>
            <a:pPr>
              <a:defRPr/>
            </a:pPr>
            <a:r>
              <a:rPr lang="en-US"/>
              <a:t>© Accellera Systems Initiative</a:t>
            </a:r>
            <a:endParaRPr lang="en-US" dirty="0"/>
          </a:p>
        </p:txBody>
      </p:sp>
      <p:sp>
        <p:nvSpPr>
          <p:cNvPr id="4" name="Slide Number Placeholder 3">
            <a:extLst>
              <a:ext uri="{FF2B5EF4-FFF2-40B4-BE49-F238E27FC236}">
                <a16:creationId xmlns:a16="http://schemas.microsoft.com/office/drawing/2014/main" id="{9E814CD7-D78C-4C3C-BCC9-E6166ABA72ED}"/>
              </a:ext>
            </a:extLst>
          </p:cNvPr>
          <p:cNvSpPr>
            <a:spLocks noGrp="1"/>
          </p:cNvSpPr>
          <p:nvPr>
            <p:ph type="sldNum" sz="quarter" idx="12"/>
          </p:nvPr>
        </p:nvSpPr>
        <p:spPr/>
        <p:txBody>
          <a:bodyPr/>
          <a:lstStyle/>
          <a:p>
            <a:pPr>
              <a:defRPr/>
            </a:pPr>
            <a:fld id="{2911CC12-8E9A-49BF-AC1E-0475F8BB5EF0}" type="slidenum">
              <a:rPr lang="en-US" smtClean="0"/>
              <a:pPr>
                <a:defRPr/>
              </a:pPr>
              <a:t>5</a:t>
            </a:fld>
            <a:endParaRPr lang="en-US"/>
          </a:p>
        </p:txBody>
      </p:sp>
      <p:pic>
        <p:nvPicPr>
          <p:cNvPr id="5" name="Picture 4">
            <a:extLst>
              <a:ext uri="{FF2B5EF4-FFF2-40B4-BE49-F238E27FC236}">
                <a16:creationId xmlns:a16="http://schemas.microsoft.com/office/drawing/2014/main" id="{1C8A1BAA-5277-4392-BB82-C9B87E0E2043}"/>
              </a:ext>
            </a:extLst>
          </p:cNvPr>
          <p:cNvPicPr>
            <a:picLocks noChangeAspect="1"/>
          </p:cNvPicPr>
          <p:nvPr/>
        </p:nvPicPr>
        <p:blipFill>
          <a:blip r:embed="rId2"/>
          <a:stretch>
            <a:fillRect/>
          </a:stretch>
        </p:blipFill>
        <p:spPr>
          <a:xfrm>
            <a:off x="1447800" y="1723619"/>
            <a:ext cx="6248400" cy="4686301"/>
          </a:xfrm>
          <a:prstGeom prst="rect">
            <a:avLst/>
          </a:prstGeom>
        </p:spPr>
      </p:pic>
      <p:sp>
        <p:nvSpPr>
          <p:cNvPr id="6" name="Content Placeholder 2">
            <a:extLst>
              <a:ext uri="{FF2B5EF4-FFF2-40B4-BE49-F238E27FC236}">
                <a16:creationId xmlns:a16="http://schemas.microsoft.com/office/drawing/2014/main" id="{4BD2ACD8-AA18-4D6E-839E-2C32EAB44C50}"/>
              </a:ext>
            </a:extLst>
          </p:cNvPr>
          <p:cNvSpPr txBox="1">
            <a:spLocks/>
          </p:cNvSpPr>
          <p:nvPr/>
        </p:nvSpPr>
        <p:spPr>
          <a:xfrm>
            <a:off x="461557" y="1300456"/>
            <a:ext cx="8229600" cy="466222"/>
          </a:xfrm>
          <a:prstGeom prst="rect">
            <a:avLst/>
          </a:prstGeom>
        </p:spPr>
        <p:txBody>
          <a:bodyPr>
            <a:normAutofit fontScale="92500" lnSpcReduction="20000"/>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fontAlgn="auto">
              <a:spcAft>
                <a:spcPts val="0"/>
              </a:spcAft>
              <a:buFont typeface="Arial" pitchFamily="34" charset="0"/>
              <a:buNone/>
            </a:pPr>
            <a:r>
              <a:rPr lang="en-US" dirty="0"/>
              <a:t>Testbench Reuse</a:t>
            </a:r>
          </a:p>
          <a:p>
            <a:pPr fontAlgn="auto">
              <a:spcAft>
                <a:spcPts val="0"/>
              </a:spcAft>
            </a:pPr>
            <a:endParaRPr lang="en-US" dirty="0"/>
          </a:p>
          <a:p>
            <a:pPr fontAlgn="auto">
              <a:spcAft>
                <a:spcPts val="0"/>
              </a:spcAft>
            </a:pPr>
            <a:endParaRPr lang="en-US" dirty="0"/>
          </a:p>
        </p:txBody>
      </p:sp>
    </p:spTree>
    <p:extLst>
      <p:ext uri="{BB962C8B-B14F-4D97-AF65-F5344CB8AC3E}">
        <p14:creationId xmlns:p14="http://schemas.microsoft.com/office/powerpoint/2010/main" val="10783467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Introduction – Data Object</a:t>
            </a:r>
          </a:p>
        </p:txBody>
      </p:sp>
      <p:sp>
        <p:nvSpPr>
          <p:cNvPr id="3" name="Content Placeholder 2"/>
          <p:cNvSpPr>
            <a:spLocks noGrp="1"/>
          </p:cNvSpPr>
          <p:nvPr>
            <p:ph idx="1"/>
          </p:nvPr>
        </p:nvSpPr>
        <p:spPr/>
        <p:txBody>
          <a:bodyPr/>
          <a:lstStyle/>
          <a:p>
            <a:pPr marL="0" indent="0">
              <a:buNone/>
            </a:pPr>
            <a:r>
              <a:rPr lang="en-US" dirty="0"/>
              <a:t>Data object content was defined by</a:t>
            </a:r>
          </a:p>
          <a:p>
            <a:r>
              <a:rPr lang="en-US" sz="2400" dirty="0"/>
              <a:t>Register Properties</a:t>
            </a:r>
          </a:p>
          <a:p>
            <a:pPr lvl="1"/>
            <a:r>
              <a:rPr lang="en-US" sz="2000" dirty="0"/>
              <a:t>Register Address</a:t>
            </a:r>
          </a:p>
          <a:p>
            <a:pPr lvl="1"/>
            <a:r>
              <a:rPr lang="en-US" sz="2000" dirty="0"/>
              <a:t>Register Size</a:t>
            </a:r>
          </a:p>
          <a:p>
            <a:pPr lvl="1"/>
            <a:r>
              <a:rPr lang="en-US" sz="2000" dirty="0"/>
              <a:t>Register Mode Properties</a:t>
            </a:r>
          </a:p>
          <a:p>
            <a:pPr marL="57150" indent="0">
              <a:buNone/>
            </a:pPr>
            <a:r>
              <a:rPr lang="en-US" sz="2400" dirty="0"/>
              <a:t>Mode examples</a:t>
            </a:r>
          </a:p>
          <a:p>
            <a:pPr marL="514350" indent="-457200"/>
            <a:r>
              <a:rPr lang="en-US" sz="1800" dirty="0"/>
              <a:t>User</a:t>
            </a:r>
          </a:p>
          <a:p>
            <a:pPr marL="514350" indent="-457200"/>
            <a:r>
              <a:rPr lang="en-US" sz="1800" dirty="0"/>
              <a:t>Supervisor</a:t>
            </a:r>
          </a:p>
          <a:p>
            <a:pPr marL="514350" indent="-457200"/>
            <a:r>
              <a:rPr lang="en-US" sz="1800" dirty="0"/>
              <a:t>Debug</a:t>
            </a:r>
          </a:p>
          <a:p>
            <a:pPr marL="514350" indent="-457200"/>
            <a:r>
              <a:rPr lang="en-US" sz="1800" dirty="0"/>
              <a:t>Test</a:t>
            </a:r>
          </a:p>
          <a:p>
            <a:pPr marL="57150" indent="0">
              <a:buNone/>
            </a:pPr>
            <a:endParaRPr lang="en-US" dirty="0"/>
          </a:p>
        </p:txBody>
      </p:sp>
      <p:sp>
        <p:nvSpPr>
          <p:cNvPr id="4" name="Footer Placeholder 3"/>
          <p:cNvSpPr>
            <a:spLocks noGrp="1"/>
          </p:cNvSpPr>
          <p:nvPr>
            <p:ph type="ftr" sz="quarter" idx="11"/>
          </p:nvPr>
        </p:nvSpPr>
        <p:spPr/>
        <p:txBody>
          <a:bodyPr/>
          <a:lstStyle/>
          <a:p>
            <a:r>
              <a:rPr lang="en-US" dirty="0"/>
              <a:t>© Accellera Systems Initiative</a:t>
            </a:r>
          </a:p>
        </p:txBody>
      </p:sp>
      <p:sp>
        <p:nvSpPr>
          <p:cNvPr id="5" name="Slide Number Placeholder 4"/>
          <p:cNvSpPr>
            <a:spLocks noGrp="1"/>
          </p:cNvSpPr>
          <p:nvPr>
            <p:ph type="sldNum" sz="quarter" idx="12"/>
          </p:nvPr>
        </p:nvSpPr>
        <p:spPr/>
        <p:txBody>
          <a:bodyPr/>
          <a:lstStyle/>
          <a:p>
            <a:fld id="{8B820FFD-5868-4678-ACC2-C353669912D5}" type="slidenum">
              <a:rPr lang="en-US" smtClean="0"/>
              <a:pPr/>
              <a:t>6</a:t>
            </a:fld>
            <a:endParaRPr lang="en-US"/>
          </a:p>
        </p:txBody>
      </p:sp>
      <p:pic>
        <p:nvPicPr>
          <p:cNvPr id="6" name="Picture 5">
            <a:extLst>
              <a:ext uri="{FF2B5EF4-FFF2-40B4-BE49-F238E27FC236}">
                <a16:creationId xmlns:a16="http://schemas.microsoft.com/office/drawing/2014/main" id="{B2F6AF20-7792-49C4-891E-FA4DC587A186}"/>
              </a:ext>
            </a:extLst>
          </p:cNvPr>
          <p:cNvPicPr>
            <a:picLocks noChangeAspect="1"/>
          </p:cNvPicPr>
          <p:nvPr/>
        </p:nvPicPr>
        <p:blipFill rotWithShape="1">
          <a:blip r:embed="rId2"/>
          <a:srcRect l="30833" t="54221" r="28333" b="7789"/>
          <a:stretch/>
        </p:blipFill>
        <p:spPr>
          <a:xfrm>
            <a:off x="4267200" y="3581400"/>
            <a:ext cx="3733800" cy="2057400"/>
          </a:xfrm>
          <a:prstGeom prst="rect">
            <a:avLst/>
          </a:prstGeom>
        </p:spPr>
      </p:pic>
      <p:sp>
        <p:nvSpPr>
          <p:cNvPr id="9" name="TextBox 8">
            <a:extLst>
              <a:ext uri="{FF2B5EF4-FFF2-40B4-BE49-F238E27FC236}">
                <a16:creationId xmlns:a16="http://schemas.microsoft.com/office/drawing/2014/main" id="{3F637E60-2B6B-468E-9F36-62CC21E25D86}"/>
              </a:ext>
            </a:extLst>
          </p:cNvPr>
          <p:cNvSpPr txBox="1"/>
          <p:nvPr/>
        </p:nvSpPr>
        <p:spPr>
          <a:xfrm>
            <a:off x="6403964" y="2514600"/>
            <a:ext cx="1826141" cy="369332"/>
          </a:xfrm>
          <a:prstGeom prst="rect">
            <a:avLst/>
          </a:prstGeom>
          <a:noFill/>
          <a:ln>
            <a:solidFill>
              <a:schemeClr val="tx1"/>
            </a:solidFill>
          </a:ln>
        </p:spPr>
        <p:txBody>
          <a:bodyPr wrap="none" rtlCol="0">
            <a:spAutoFit/>
          </a:bodyPr>
          <a:lstStyle/>
          <a:p>
            <a:r>
              <a:rPr lang="en-US" dirty="0"/>
              <a:t>Design Register</a:t>
            </a:r>
          </a:p>
        </p:txBody>
      </p:sp>
      <p:sp>
        <p:nvSpPr>
          <p:cNvPr id="10" name="Rectangle 9">
            <a:extLst>
              <a:ext uri="{FF2B5EF4-FFF2-40B4-BE49-F238E27FC236}">
                <a16:creationId xmlns:a16="http://schemas.microsoft.com/office/drawing/2014/main" id="{B86A303D-201E-43CE-AF58-29E33A920C24}"/>
              </a:ext>
            </a:extLst>
          </p:cNvPr>
          <p:cNvSpPr/>
          <p:nvPr/>
        </p:nvSpPr>
        <p:spPr>
          <a:xfrm>
            <a:off x="4267200" y="5652972"/>
            <a:ext cx="4572000" cy="215444"/>
          </a:xfrm>
          <a:prstGeom prst="rect">
            <a:avLst/>
          </a:prstGeom>
        </p:spPr>
        <p:txBody>
          <a:bodyPr>
            <a:spAutoFit/>
          </a:bodyPr>
          <a:lstStyle/>
          <a:p>
            <a:r>
              <a:rPr lang="en-US" sz="800" dirty="0">
                <a:solidFill>
                  <a:schemeClr val="tx2">
                    <a:lumMod val="60000"/>
                    <a:lumOff val="40000"/>
                  </a:schemeClr>
                </a:solidFill>
              </a:rPr>
              <a:t>http://infocenter.arm.com/help/index.jsp?topic=/com.arm.doc.dui0204j/Chdddhea.html</a:t>
            </a:r>
          </a:p>
        </p:txBody>
      </p:sp>
      <p:sp>
        <p:nvSpPr>
          <p:cNvPr id="11" name="TextBox 10">
            <a:extLst>
              <a:ext uri="{FF2B5EF4-FFF2-40B4-BE49-F238E27FC236}">
                <a16:creationId xmlns:a16="http://schemas.microsoft.com/office/drawing/2014/main" id="{15778768-B772-43BE-8189-AD4B8388CE9D}"/>
              </a:ext>
            </a:extLst>
          </p:cNvPr>
          <p:cNvSpPr txBox="1"/>
          <p:nvPr/>
        </p:nvSpPr>
        <p:spPr>
          <a:xfrm>
            <a:off x="3899338" y="2514600"/>
            <a:ext cx="1351652" cy="369332"/>
          </a:xfrm>
          <a:prstGeom prst="rect">
            <a:avLst/>
          </a:prstGeom>
          <a:noFill/>
          <a:ln>
            <a:solidFill>
              <a:schemeClr val="tx1"/>
            </a:solidFill>
          </a:ln>
        </p:spPr>
        <p:txBody>
          <a:bodyPr wrap="none" rtlCol="0">
            <a:spAutoFit/>
          </a:bodyPr>
          <a:lstStyle/>
          <a:p>
            <a:r>
              <a:rPr lang="en-US" dirty="0"/>
              <a:t>Bus Master</a:t>
            </a:r>
          </a:p>
        </p:txBody>
      </p:sp>
      <p:cxnSp>
        <p:nvCxnSpPr>
          <p:cNvPr id="13" name="Straight Arrow Connector 12">
            <a:extLst>
              <a:ext uri="{FF2B5EF4-FFF2-40B4-BE49-F238E27FC236}">
                <a16:creationId xmlns:a16="http://schemas.microsoft.com/office/drawing/2014/main" id="{B5C7E66A-7F6F-4770-89E9-ED381AC9CC6B}"/>
              </a:ext>
            </a:extLst>
          </p:cNvPr>
          <p:cNvCxnSpPr>
            <a:stCxn id="11" idx="3"/>
            <a:endCxn id="9" idx="1"/>
          </p:cNvCxnSpPr>
          <p:nvPr/>
        </p:nvCxnSpPr>
        <p:spPr>
          <a:xfrm>
            <a:off x="5250990" y="2699266"/>
            <a:ext cx="115297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425271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Proposal “Mode” Support</a:t>
            </a:r>
          </a:p>
        </p:txBody>
      </p:sp>
      <p:sp>
        <p:nvSpPr>
          <p:cNvPr id="3" name="Content Placeholder 2"/>
          <p:cNvSpPr>
            <a:spLocks noGrp="1"/>
          </p:cNvSpPr>
          <p:nvPr>
            <p:ph idx="1"/>
          </p:nvPr>
        </p:nvSpPr>
        <p:spPr/>
        <p:txBody>
          <a:bodyPr>
            <a:normAutofit lnSpcReduction="10000"/>
          </a:bodyPr>
          <a:lstStyle/>
          <a:p>
            <a:pPr marL="0" indent="0">
              <a:buNone/>
            </a:pPr>
            <a:r>
              <a:rPr lang="en-US" sz="2200" dirty="0"/>
              <a:t>Proposal is about adding a data field to the GP class or class extension that allows to carry “mode” information. The name and the symbolic name definition of the modes are to be defined by the community.</a:t>
            </a:r>
          </a:p>
          <a:p>
            <a:endParaRPr lang="en-US" dirty="0"/>
          </a:p>
          <a:p>
            <a:endParaRPr lang="en-US" dirty="0"/>
          </a:p>
          <a:p>
            <a:endParaRPr lang="en-US" dirty="0"/>
          </a:p>
          <a:p>
            <a:endParaRPr lang="en-US" dirty="0"/>
          </a:p>
          <a:p>
            <a:r>
              <a:rPr lang="en-US" sz="2200" dirty="0"/>
              <a:t>Advantage is that no custom extension is required</a:t>
            </a:r>
          </a:p>
          <a:p>
            <a:pPr marL="0" indent="0">
              <a:buNone/>
            </a:pPr>
            <a:r>
              <a:rPr lang="en-US" sz="2200" dirty="0"/>
              <a:t>Example:</a:t>
            </a:r>
            <a:r>
              <a:rPr lang="en-US" sz="2400" dirty="0"/>
              <a:t> 	</a:t>
            </a:r>
            <a:r>
              <a:rPr lang="en-US" sz="2000" dirty="0" err="1">
                <a:latin typeface="Courier New" panose="02070309020205020404" pitchFamily="49" charset="0"/>
                <a:cs typeface="Courier New" panose="02070309020205020404" pitchFamily="49" charset="0"/>
              </a:rPr>
              <a:t>enum</a:t>
            </a:r>
            <a:r>
              <a:rPr lang="en-US" sz="2000" dirty="0">
                <a:latin typeface="Courier New" panose="02070309020205020404" pitchFamily="49" charset="0"/>
                <a:cs typeface="Courier New" panose="02070309020205020404" pitchFamily="49" charset="0"/>
              </a:rPr>
              <a:t> </a:t>
            </a:r>
            <a:r>
              <a:rPr lang="en-US" sz="2000" dirty="0" err="1">
                <a:latin typeface="Courier New" panose="02070309020205020404" pitchFamily="49" charset="0"/>
                <a:cs typeface="Courier New" panose="02070309020205020404" pitchFamily="49" charset="0"/>
              </a:rPr>
              <a:t>m_mode_e</a:t>
            </a:r>
            <a:r>
              <a:rPr lang="en-US" sz="2000" dirty="0">
                <a:latin typeface="Courier New" panose="02070309020205020404" pitchFamily="49" charset="0"/>
                <a:cs typeface="Courier New" panose="02070309020205020404" pitchFamily="49" charset="0"/>
              </a:rPr>
              <a:t> {</a:t>
            </a:r>
            <a:r>
              <a:rPr lang="en-US" sz="2000" dirty="0" err="1">
                <a:latin typeface="Courier New" panose="02070309020205020404" pitchFamily="49" charset="0"/>
                <a:cs typeface="Courier New" panose="02070309020205020404" pitchFamily="49" charset="0"/>
              </a:rPr>
              <a:t>not_defined</a:t>
            </a:r>
            <a:r>
              <a:rPr lang="en-US" sz="2000" dirty="0">
                <a:latin typeface="Courier New" panose="02070309020205020404" pitchFamily="49" charset="0"/>
                <a:cs typeface="Courier New" panose="02070309020205020404" pitchFamily="49" charset="0"/>
              </a:rPr>
              <a:t>=0, user=1, 		test=2}</a:t>
            </a:r>
          </a:p>
          <a:p>
            <a:pPr marL="0" indent="0">
              <a:buNone/>
            </a:pPr>
            <a:r>
              <a:rPr lang="en-US" sz="2400" dirty="0">
                <a:latin typeface="Courier New" panose="02070309020205020404" pitchFamily="49" charset="0"/>
                <a:cs typeface="Courier New" panose="02070309020205020404" pitchFamily="49" charset="0"/>
              </a:rPr>
              <a:t>		</a:t>
            </a:r>
            <a:r>
              <a:rPr lang="en-US" sz="2000" dirty="0" err="1">
                <a:latin typeface="Courier New" panose="02070309020205020404" pitchFamily="49" charset="0"/>
                <a:cs typeface="Courier New" panose="02070309020205020404" pitchFamily="49" charset="0"/>
              </a:rPr>
              <a:t>m_mode_e</a:t>
            </a:r>
            <a:r>
              <a:rPr lang="en-US" sz="2000" dirty="0">
                <a:latin typeface="Courier New" panose="02070309020205020404" pitchFamily="49" charset="0"/>
                <a:cs typeface="Courier New" panose="02070309020205020404" pitchFamily="49" charset="0"/>
              </a:rPr>
              <a:t> </a:t>
            </a:r>
            <a:r>
              <a:rPr lang="en-US" sz="2000" dirty="0" err="1">
                <a:latin typeface="Courier New" panose="02070309020205020404" pitchFamily="49" charset="0"/>
                <a:cs typeface="Courier New" panose="02070309020205020404" pitchFamily="49" charset="0"/>
              </a:rPr>
              <a:t>m_mode</a:t>
            </a:r>
            <a:r>
              <a:rPr lang="en-US" sz="2000" dirty="0">
                <a:latin typeface="Courier New" panose="02070309020205020404" pitchFamily="49" charset="0"/>
                <a:cs typeface="Courier New" panose="02070309020205020404" pitchFamily="49" charset="0"/>
              </a:rPr>
              <a:t>; </a:t>
            </a:r>
          </a:p>
        </p:txBody>
      </p:sp>
      <p:sp>
        <p:nvSpPr>
          <p:cNvPr id="4" name="Footer Placeholder 3"/>
          <p:cNvSpPr>
            <a:spLocks noGrp="1"/>
          </p:cNvSpPr>
          <p:nvPr>
            <p:ph type="ftr" sz="quarter" idx="11"/>
          </p:nvPr>
        </p:nvSpPr>
        <p:spPr/>
        <p:txBody>
          <a:bodyPr/>
          <a:lstStyle/>
          <a:p>
            <a:r>
              <a:rPr lang="en-US" dirty="0"/>
              <a:t>© Accellera Systems Initiative</a:t>
            </a:r>
          </a:p>
        </p:txBody>
      </p:sp>
      <p:sp>
        <p:nvSpPr>
          <p:cNvPr id="5" name="Slide Number Placeholder 4"/>
          <p:cNvSpPr>
            <a:spLocks noGrp="1"/>
          </p:cNvSpPr>
          <p:nvPr>
            <p:ph type="sldNum" sz="quarter" idx="12"/>
          </p:nvPr>
        </p:nvSpPr>
        <p:spPr/>
        <p:txBody>
          <a:bodyPr/>
          <a:lstStyle/>
          <a:p>
            <a:fld id="{8B820FFD-5868-4678-ACC2-C353669912D5}" type="slidenum">
              <a:rPr lang="en-US" smtClean="0"/>
              <a:pPr/>
              <a:t>7</a:t>
            </a:fld>
            <a:endParaRPr lang="en-US"/>
          </a:p>
        </p:txBody>
      </p:sp>
      <p:graphicFrame>
        <p:nvGraphicFramePr>
          <p:cNvPr id="7" name="Table 6">
            <a:extLst>
              <a:ext uri="{FF2B5EF4-FFF2-40B4-BE49-F238E27FC236}">
                <a16:creationId xmlns:a16="http://schemas.microsoft.com/office/drawing/2014/main" id="{D7C6E798-6582-45EE-9DE3-1F4E98B92310}"/>
              </a:ext>
            </a:extLst>
          </p:cNvPr>
          <p:cNvGraphicFramePr>
            <a:graphicFrameLocks noGrp="1"/>
          </p:cNvGraphicFramePr>
          <p:nvPr>
            <p:extLst>
              <p:ext uri="{D42A27DB-BD31-4B8C-83A1-F6EECF244321}">
                <p14:modId xmlns:p14="http://schemas.microsoft.com/office/powerpoint/2010/main" val="552305238"/>
              </p:ext>
            </p:extLst>
          </p:nvPr>
        </p:nvGraphicFramePr>
        <p:xfrm>
          <a:off x="1565275" y="2590800"/>
          <a:ext cx="5937250" cy="1543050"/>
        </p:xfrm>
        <a:graphic>
          <a:graphicData uri="http://schemas.openxmlformats.org/drawingml/2006/table">
            <a:tbl>
              <a:tblPr firstRow="1" firstCol="1" bandRow="1">
                <a:tableStyleId>{5C22544A-7EE6-4342-B048-85BDC9FD1C3A}</a:tableStyleId>
              </a:tblPr>
              <a:tblGrid>
                <a:gridCol w="1978660">
                  <a:extLst>
                    <a:ext uri="{9D8B030D-6E8A-4147-A177-3AD203B41FA5}">
                      <a16:colId xmlns:a16="http://schemas.microsoft.com/office/drawing/2014/main" val="2732379134"/>
                    </a:ext>
                  </a:extLst>
                </a:gridCol>
                <a:gridCol w="1979295">
                  <a:extLst>
                    <a:ext uri="{9D8B030D-6E8A-4147-A177-3AD203B41FA5}">
                      <a16:colId xmlns:a16="http://schemas.microsoft.com/office/drawing/2014/main" val="2757158509"/>
                    </a:ext>
                  </a:extLst>
                </a:gridCol>
                <a:gridCol w="1979295">
                  <a:extLst>
                    <a:ext uri="{9D8B030D-6E8A-4147-A177-3AD203B41FA5}">
                      <a16:colId xmlns:a16="http://schemas.microsoft.com/office/drawing/2014/main" val="3245827407"/>
                    </a:ext>
                  </a:extLst>
                </a:gridCol>
              </a:tblGrid>
              <a:tr h="0">
                <a:tc>
                  <a:txBody>
                    <a:bodyPr/>
                    <a:lstStyle/>
                    <a:p>
                      <a:pPr marL="0" marR="0">
                        <a:lnSpc>
                          <a:spcPct val="107000"/>
                        </a:lnSpc>
                        <a:spcBef>
                          <a:spcPts val="0"/>
                        </a:spcBef>
                        <a:spcAft>
                          <a:spcPts val="0"/>
                        </a:spcAft>
                      </a:pPr>
                      <a:r>
                        <a:rPr lang="en-US" sz="1100" dirty="0">
                          <a:effectLst/>
                        </a:rPr>
                        <a:t>SVBCL </a:t>
                      </a:r>
                      <a:r>
                        <a:rPr lang="en-US" sz="1100" dirty="0" err="1">
                          <a:effectLst/>
                        </a:rPr>
                        <a:t>RegisterCmd</a:t>
                      </a:r>
                      <a:endParaRPr lang="en-US"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UVM GP</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Comment</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3504927384"/>
                  </a:ext>
                </a:extLst>
              </a:tr>
              <a:tr h="0">
                <a:tc>
                  <a:txBody>
                    <a:bodyPr/>
                    <a:lstStyle/>
                    <a:p>
                      <a:pPr marL="0" marR="0">
                        <a:lnSpc>
                          <a:spcPct val="107000"/>
                        </a:lnSpc>
                        <a:spcBef>
                          <a:spcPts val="0"/>
                        </a:spcBef>
                        <a:spcAft>
                          <a:spcPts val="0"/>
                        </a:spcAft>
                      </a:pPr>
                      <a:r>
                        <a:rPr lang="en-US" sz="1100">
                          <a:effectLst/>
                        </a:rPr>
                        <a:t>cmd</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m_command</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3997764335"/>
                  </a:ext>
                </a:extLst>
              </a:tr>
              <a:tr h="0">
                <a:tc>
                  <a:txBody>
                    <a:bodyPr/>
                    <a:lstStyle/>
                    <a:p>
                      <a:pPr marL="0" marR="0">
                        <a:lnSpc>
                          <a:spcPct val="107000"/>
                        </a:lnSpc>
                        <a:spcBef>
                          <a:spcPts val="0"/>
                        </a:spcBef>
                        <a:spcAft>
                          <a:spcPts val="0"/>
                        </a:spcAft>
                      </a:pPr>
                      <a:r>
                        <a:rPr lang="en-US" sz="1100">
                          <a:effectLst/>
                        </a:rPr>
                        <a:t>addr</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m_address</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2342499387"/>
                  </a:ext>
                </a:extLst>
              </a:tr>
              <a:tr h="0">
                <a:tc>
                  <a:txBody>
                    <a:bodyPr/>
                    <a:lstStyle/>
                    <a:p>
                      <a:pPr marL="0" marR="0">
                        <a:lnSpc>
                          <a:spcPct val="107000"/>
                        </a:lnSpc>
                        <a:spcBef>
                          <a:spcPts val="0"/>
                        </a:spcBef>
                        <a:spcAft>
                          <a:spcPts val="0"/>
                        </a:spcAft>
                      </a:pPr>
                      <a:r>
                        <a:rPr lang="en-US" sz="1100">
                          <a:effectLst/>
                        </a:rPr>
                        <a:t>size</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m_length</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3329009545"/>
                  </a:ext>
                </a:extLst>
              </a:tr>
              <a:tr h="0">
                <a:tc>
                  <a:txBody>
                    <a:bodyPr/>
                    <a:lstStyle/>
                    <a:p>
                      <a:pPr marL="0" marR="0">
                        <a:lnSpc>
                          <a:spcPct val="107000"/>
                        </a:lnSpc>
                        <a:spcBef>
                          <a:spcPts val="0"/>
                        </a:spcBef>
                        <a:spcAft>
                          <a:spcPts val="0"/>
                        </a:spcAft>
                      </a:pPr>
                      <a:r>
                        <a:rPr lang="en-US" sz="1100">
                          <a:effectLst/>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m_byte_en</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603678209"/>
                  </a:ext>
                </a:extLst>
              </a:tr>
              <a:tr h="0">
                <a:tc>
                  <a:txBody>
                    <a:bodyPr/>
                    <a:lstStyle/>
                    <a:p>
                      <a:pPr marL="0" marR="0">
                        <a:lnSpc>
                          <a:spcPct val="107000"/>
                        </a:lnSpc>
                        <a:spcBef>
                          <a:spcPts val="0"/>
                        </a:spcBef>
                        <a:spcAft>
                          <a:spcPts val="0"/>
                        </a:spcAft>
                      </a:pPr>
                      <a:r>
                        <a:rPr lang="en-US" sz="1100">
                          <a:effectLst/>
                        </a:rPr>
                        <a:t>data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m_data</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2599809956"/>
                  </a:ext>
                </a:extLst>
              </a:tr>
              <a:tr h="0">
                <a:tc>
                  <a:txBody>
                    <a:bodyPr/>
                    <a:lstStyle/>
                    <a:p>
                      <a:pPr marL="0" marR="0">
                        <a:lnSpc>
                          <a:spcPct val="107000"/>
                        </a:lnSpc>
                        <a:spcBef>
                          <a:spcPts val="0"/>
                        </a:spcBef>
                        <a:spcAft>
                          <a:spcPts val="0"/>
                        </a:spcAft>
                      </a:pPr>
                      <a:r>
                        <a:rPr lang="en-US" sz="1100">
                          <a:effectLst/>
                        </a:rPr>
                        <a:t>mode</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Missing Information</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3653747907"/>
                  </a:ext>
                </a:extLst>
              </a:tr>
              <a:tr h="0">
                <a:tc>
                  <a:txBody>
                    <a:bodyPr/>
                    <a:lstStyle/>
                    <a:p>
                      <a:pPr marL="0" marR="0">
                        <a:lnSpc>
                          <a:spcPct val="107000"/>
                        </a:lnSpc>
                        <a:spcBef>
                          <a:spcPts val="0"/>
                        </a:spcBef>
                        <a:spcAft>
                          <a:spcPts val="0"/>
                        </a:spcAft>
                      </a:pPr>
                      <a:r>
                        <a:rPr lang="en-US" sz="1100">
                          <a:effectLst/>
                        </a:rPr>
                        <a:t>ack</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m_response_status</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a:effectLst/>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160865050"/>
                  </a:ext>
                </a:extLst>
              </a:tr>
              <a:tr h="0">
                <a:tc>
                  <a:txBody>
                    <a:bodyPr/>
                    <a:lstStyle/>
                    <a:p>
                      <a:pPr marL="0" marR="0">
                        <a:lnSpc>
                          <a:spcPct val="107000"/>
                        </a:lnSpc>
                        <a:spcBef>
                          <a:spcPts val="0"/>
                        </a:spcBef>
                        <a:spcAft>
                          <a:spcPts val="0"/>
                        </a:spcAft>
                      </a:pPr>
                      <a:r>
                        <a:rPr lang="en-US" sz="1100">
                          <a:effectLst/>
                        </a:rPr>
                        <a:t>endian</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dirty="0">
                          <a:effectLst/>
                        </a:rPr>
                        <a:t> </a:t>
                      </a:r>
                      <a:endParaRPr lang="en-US"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07000"/>
                        </a:lnSpc>
                        <a:spcBef>
                          <a:spcPts val="0"/>
                        </a:spcBef>
                        <a:spcAft>
                          <a:spcPts val="0"/>
                        </a:spcAft>
                      </a:pPr>
                      <a:r>
                        <a:rPr lang="en-US" sz="1100" dirty="0">
                          <a:effectLst/>
                        </a:rPr>
                        <a:t>Handled by </a:t>
                      </a:r>
                      <a:r>
                        <a:rPr lang="en-US" sz="1100" dirty="0" err="1">
                          <a:effectLst/>
                        </a:rPr>
                        <a:t>m_byte_en</a:t>
                      </a:r>
                      <a:endParaRPr lang="en-US"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1000405135"/>
                  </a:ext>
                </a:extLst>
              </a:tr>
            </a:tbl>
          </a:graphicData>
        </a:graphic>
      </p:graphicFrame>
      <p:sp>
        <p:nvSpPr>
          <p:cNvPr id="6" name="TextBox 5">
            <a:extLst>
              <a:ext uri="{FF2B5EF4-FFF2-40B4-BE49-F238E27FC236}">
                <a16:creationId xmlns:a16="http://schemas.microsoft.com/office/drawing/2014/main" id="{C25E733A-32BB-4737-BB04-0DF2B75869CB}"/>
              </a:ext>
            </a:extLst>
          </p:cNvPr>
          <p:cNvSpPr txBox="1"/>
          <p:nvPr/>
        </p:nvSpPr>
        <p:spPr>
          <a:xfrm>
            <a:off x="5638800" y="6431190"/>
            <a:ext cx="1125629" cy="215444"/>
          </a:xfrm>
          <a:prstGeom prst="rect">
            <a:avLst/>
          </a:prstGeom>
          <a:noFill/>
        </p:spPr>
        <p:txBody>
          <a:bodyPr wrap="none" rtlCol="0">
            <a:spAutoFit/>
          </a:bodyPr>
          <a:lstStyle/>
          <a:p>
            <a:r>
              <a:rPr lang="en-US" sz="800" b="1" dirty="0"/>
              <a:t>GP</a:t>
            </a:r>
            <a:r>
              <a:rPr lang="en-US" sz="800" dirty="0"/>
              <a:t> Generic Payload</a:t>
            </a:r>
          </a:p>
        </p:txBody>
      </p:sp>
    </p:spTree>
    <p:extLst>
      <p:ext uri="{BB962C8B-B14F-4D97-AF65-F5344CB8AC3E}">
        <p14:creationId xmlns:p14="http://schemas.microsoft.com/office/powerpoint/2010/main" val="42499829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Proposal Resource Protection</a:t>
            </a:r>
          </a:p>
        </p:txBody>
      </p:sp>
      <p:sp>
        <p:nvSpPr>
          <p:cNvPr id="3" name="Content Placeholder 2"/>
          <p:cNvSpPr>
            <a:spLocks noGrp="1"/>
          </p:cNvSpPr>
          <p:nvPr>
            <p:ph idx="1"/>
          </p:nvPr>
        </p:nvSpPr>
        <p:spPr/>
        <p:txBody>
          <a:bodyPr>
            <a:normAutofit fontScale="92500" lnSpcReduction="20000"/>
          </a:bodyPr>
          <a:lstStyle/>
          <a:p>
            <a:pPr marL="0" indent="0">
              <a:buNone/>
            </a:pPr>
            <a:r>
              <a:rPr lang="en-US" sz="2400" dirty="0"/>
              <a:t>Proposal is about adding a data field to the GP class or class extension that allows to carry a master ID information. The name definition of the field are to be defined by the community</a:t>
            </a:r>
          </a:p>
          <a:p>
            <a:endParaRPr lang="en-US" dirty="0"/>
          </a:p>
          <a:p>
            <a:endParaRPr lang="en-US" dirty="0"/>
          </a:p>
          <a:p>
            <a:endParaRPr lang="en-US" dirty="0"/>
          </a:p>
          <a:p>
            <a:endParaRPr lang="en-US" dirty="0"/>
          </a:p>
          <a:p>
            <a:endParaRPr lang="en-US" dirty="0"/>
          </a:p>
          <a:p>
            <a:endParaRPr lang="en-US" dirty="0"/>
          </a:p>
          <a:p>
            <a:endParaRPr lang="en-US" dirty="0"/>
          </a:p>
          <a:p>
            <a:r>
              <a:rPr lang="en-US" sz="2400" dirty="0"/>
              <a:t>Advantage is that no custom extension is required</a:t>
            </a:r>
          </a:p>
          <a:p>
            <a:pPr marL="0" indent="0">
              <a:buNone/>
            </a:pPr>
            <a:r>
              <a:rPr lang="en-US" sz="2400" dirty="0"/>
              <a:t>Example</a:t>
            </a:r>
            <a:r>
              <a:rPr lang="en-US" sz="2600" dirty="0"/>
              <a:t>: </a:t>
            </a:r>
            <a:r>
              <a:rPr lang="en-US" sz="2200" dirty="0" err="1">
                <a:latin typeface="Courier New" panose="02070309020205020404" pitchFamily="49" charset="0"/>
                <a:cs typeface="Courier New" panose="02070309020205020404" pitchFamily="49" charset="0"/>
              </a:rPr>
              <a:t>int</a:t>
            </a:r>
            <a:r>
              <a:rPr lang="en-US" sz="2200" dirty="0">
                <a:latin typeface="Courier New" panose="02070309020205020404" pitchFamily="49" charset="0"/>
                <a:cs typeface="Courier New" panose="02070309020205020404" pitchFamily="49" charset="0"/>
              </a:rPr>
              <a:t> </a:t>
            </a:r>
            <a:r>
              <a:rPr lang="en-US" sz="2200" dirty="0" err="1">
                <a:latin typeface="Courier New" panose="02070309020205020404" pitchFamily="49" charset="0"/>
                <a:cs typeface="Courier New" panose="02070309020205020404" pitchFamily="49" charset="0"/>
              </a:rPr>
              <a:t>m_id</a:t>
            </a:r>
            <a:r>
              <a:rPr lang="en-US" sz="2200" dirty="0">
                <a:latin typeface="Courier New" panose="02070309020205020404" pitchFamily="49" charset="0"/>
                <a:cs typeface="Courier New" panose="02070309020205020404" pitchFamily="49" charset="0"/>
              </a:rPr>
              <a:t>; // -1 means did not used </a:t>
            </a:r>
          </a:p>
        </p:txBody>
      </p:sp>
      <p:sp>
        <p:nvSpPr>
          <p:cNvPr id="4" name="Footer Placeholder 3"/>
          <p:cNvSpPr>
            <a:spLocks noGrp="1"/>
          </p:cNvSpPr>
          <p:nvPr>
            <p:ph type="ftr" sz="quarter" idx="11"/>
          </p:nvPr>
        </p:nvSpPr>
        <p:spPr/>
        <p:txBody>
          <a:bodyPr/>
          <a:lstStyle/>
          <a:p>
            <a:r>
              <a:rPr lang="en-US" dirty="0"/>
              <a:t>© Accellera Systems Initiative</a:t>
            </a:r>
          </a:p>
        </p:txBody>
      </p:sp>
      <p:sp>
        <p:nvSpPr>
          <p:cNvPr id="5" name="Slide Number Placeholder 4"/>
          <p:cNvSpPr>
            <a:spLocks noGrp="1"/>
          </p:cNvSpPr>
          <p:nvPr>
            <p:ph type="sldNum" sz="quarter" idx="12"/>
          </p:nvPr>
        </p:nvSpPr>
        <p:spPr/>
        <p:txBody>
          <a:bodyPr/>
          <a:lstStyle/>
          <a:p>
            <a:fld id="{8B820FFD-5868-4678-ACC2-C353669912D5}" type="slidenum">
              <a:rPr lang="en-US" smtClean="0"/>
              <a:pPr/>
              <a:t>8</a:t>
            </a:fld>
            <a:endParaRPr lang="en-US"/>
          </a:p>
        </p:txBody>
      </p:sp>
      <p:pic>
        <p:nvPicPr>
          <p:cNvPr id="6" name="Picture 5">
            <a:extLst>
              <a:ext uri="{FF2B5EF4-FFF2-40B4-BE49-F238E27FC236}">
                <a16:creationId xmlns:a16="http://schemas.microsoft.com/office/drawing/2014/main" id="{65EAA690-9D63-4012-B4B8-4E3B9B4B8069}"/>
              </a:ext>
            </a:extLst>
          </p:cNvPr>
          <p:cNvPicPr>
            <a:picLocks noChangeAspect="1"/>
          </p:cNvPicPr>
          <p:nvPr/>
        </p:nvPicPr>
        <p:blipFill rotWithShape="1">
          <a:blip r:embed="rId2"/>
          <a:srcRect l="10833" t="19552" r="30833" b="1284"/>
          <a:stretch/>
        </p:blipFill>
        <p:spPr>
          <a:xfrm>
            <a:off x="2590800" y="2266748"/>
            <a:ext cx="3657600" cy="2717074"/>
          </a:xfrm>
          <a:prstGeom prst="rect">
            <a:avLst/>
          </a:prstGeom>
        </p:spPr>
      </p:pic>
      <p:sp>
        <p:nvSpPr>
          <p:cNvPr id="8" name="Rectangle 7">
            <a:extLst>
              <a:ext uri="{FF2B5EF4-FFF2-40B4-BE49-F238E27FC236}">
                <a16:creationId xmlns:a16="http://schemas.microsoft.com/office/drawing/2014/main" id="{77C24C21-D270-4193-8218-38D8816F5B45}"/>
              </a:ext>
            </a:extLst>
          </p:cNvPr>
          <p:cNvSpPr/>
          <p:nvPr/>
        </p:nvSpPr>
        <p:spPr>
          <a:xfrm>
            <a:off x="2019300" y="4968742"/>
            <a:ext cx="5029200" cy="215444"/>
          </a:xfrm>
          <a:prstGeom prst="rect">
            <a:avLst/>
          </a:prstGeom>
        </p:spPr>
        <p:txBody>
          <a:bodyPr wrap="square">
            <a:spAutoFit/>
          </a:bodyPr>
          <a:lstStyle/>
          <a:p>
            <a:r>
              <a:rPr lang="en-US" sz="800" dirty="0">
                <a:solidFill>
                  <a:schemeClr val="tx2">
                    <a:lumMod val="60000"/>
                    <a:lumOff val="40000"/>
                  </a:schemeClr>
                </a:solidFill>
              </a:rPr>
              <a:t>https://www.google.com/search?q=resource+domain+controller&amp;ie=utf-8&amp;oe=utf-8&amp;client=firefox-b-ab</a:t>
            </a:r>
          </a:p>
        </p:txBody>
      </p:sp>
    </p:spTree>
    <p:extLst>
      <p:ext uri="{BB962C8B-B14F-4D97-AF65-F5344CB8AC3E}">
        <p14:creationId xmlns:p14="http://schemas.microsoft.com/office/powerpoint/2010/main" val="263913077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Discussion</a:t>
            </a:r>
          </a:p>
        </p:txBody>
      </p:sp>
      <p:sp>
        <p:nvSpPr>
          <p:cNvPr id="4" name="Footer Placeholder 3"/>
          <p:cNvSpPr>
            <a:spLocks noGrp="1"/>
          </p:cNvSpPr>
          <p:nvPr>
            <p:ph type="ftr" sz="quarter" idx="11"/>
          </p:nvPr>
        </p:nvSpPr>
        <p:spPr/>
        <p:txBody>
          <a:bodyPr/>
          <a:lstStyle/>
          <a:p>
            <a:r>
              <a:rPr lang="en-US" dirty="0"/>
              <a:t>© Accellera Systems Initiative</a:t>
            </a:r>
          </a:p>
        </p:txBody>
      </p:sp>
      <p:sp>
        <p:nvSpPr>
          <p:cNvPr id="5" name="Slide Number Placeholder 4"/>
          <p:cNvSpPr>
            <a:spLocks noGrp="1"/>
          </p:cNvSpPr>
          <p:nvPr>
            <p:ph type="sldNum" sz="quarter" idx="12"/>
          </p:nvPr>
        </p:nvSpPr>
        <p:spPr/>
        <p:txBody>
          <a:bodyPr/>
          <a:lstStyle/>
          <a:p>
            <a:fld id="{8B820FFD-5868-4678-ACC2-C353669912D5}" type="slidenum">
              <a:rPr lang="en-US" smtClean="0"/>
              <a:pPr/>
              <a:t>9</a:t>
            </a:fld>
            <a:endParaRPr lang="en-US"/>
          </a:p>
        </p:txBody>
      </p:sp>
    </p:spTree>
    <p:extLst>
      <p:ext uri="{BB962C8B-B14F-4D97-AF65-F5344CB8AC3E}">
        <p14:creationId xmlns:p14="http://schemas.microsoft.com/office/powerpoint/2010/main" val="70111430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4AC529A4D857314092F8987294A43FD3" ma:contentTypeVersion="0" ma:contentTypeDescription="Create a new document." ma:contentTypeScope="" ma:versionID="b3a40a446e339e50bd650e277a113f3f">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3171F2A1-2ACF-4A95-B48F-47B38B7131B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customXml/itemProps2.xml><?xml version="1.0" encoding="utf-8"?>
<ds:datastoreItem xmlns:ds="http://schemas.openxmlformats.org/officeDocument/2006/customXml" ds:itemID="{1A855BF4-2A99-441B-9566-850307E4F0A5}">
  <ds:schemaRefs>
    <ds:schemaRef ds:uri="http://schemas.microsoft.com/sharepoint/v3/contenttype/forms"/>
  </ds:schemaRefs>
</ds:datastoreItem>
</file>

<file path=customXml/itemProps3.xml><?xml version="1.0" encoding="utf-8"?>
<ds:datastoreItem xmlns:ds="http://schemas.openxmlformats.org/officeDocument/2006/customXml" ds:itemID="{091CAD78-C6F6-407D-A9D5-329355F07703}">
  <ds:schemaRefs>
    <ds:schemaRef ds:uri="http://purl.org/dc/terms/"/>
    <ds:schemaRef ds:uri="http://schemas.microsoft.com/office/2006/documentManagement/types"/>
    <ds:schemaRef ds:uri="http://www.w3.org/XML/1998/namespace"/>
    <ds:schemaRef ds:uri="http://purl.org/dc/dcmitype/"/>
    <ds:schemaRef ds:uri="http://purl.org/dc/elements/1.1/"/>
    <ds:schemaRef ds:uri="http://schemas.microsoft.com/office/2006/metadata/properties"/>
    <ds:schemaRef ds:uri="http://schemas.openxmlformats.org/package/2006/metadata/core-properties"/>
  </ds:schemaRefs>
</ds:datastoreItem>
</file>

<file path=docProps/app.xml><?xml version="1.0" encoding="utf-8"?>
<Properties xmlns="http://schemas.openxmlformats.org/officeDocument/2006/extended-properties" xmlns:vt="http://schemas.openxmlformats.org/officeDocument/2006/docPropsVTypes">
  <Template/>
  <TotalTime>0</TotalTime>
  <Words>386</Words>
  <Application>Microsoft Office PowerPoint</Application>
  <PresentationFormat>On-screen Show (4:3)</PresentationFormat>
  <Paragraphs>102</Paragraphs>
  <Slides>9</Slides>
  <Notes>1</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9</vt:i4>
      </vt:variant>
    </vt:vector>
  </HeadingPairs>
  <TitlesOfParts>
    <vt:vector size="15" baseType="lpstr">
      <vt:lpstr>Arial</vt:lpstr>
      <vt:lpstr>Calibri</vt:lpstr>
      <vt:lpstr>Courier New</vt:lpstr>
      <vt:lpstr>Times New Roman</vt:lpstr>
      <vt:lpstr>Office Theme</vt:lpstr>
      <vt:lpstr>Visio</vt:lpstr>
      <vt:lpstr>Generic Payload Enhancement</vt:lpstr>
      <vt:lpstr>Presentation Copyright Permission</vt:lpstr>
      <vt:lpstr>Agenda</vt:lpstr>
      <vt:lpstr>Introduction - Background</vt:lpstr>
      <vt:lpstr>Introduction - Background</vt:lpstr>
      <vt:lpstr>Introduction – Data Object</vt:lpstr>
      <vt:lpstr>Proposal “Mode” Support</vt:lpstr>
      <vt:lpstr>Proposal Resource Protection</vt:lpstr>
      <vt:lpstr>Discussion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2011-11-23T07:37:04Z</dcterms:created>
  <dcterms:modified xsi:type="dcterms:W3CDTF">2018-10-22T06:21:07Z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0x0101004AC529A4D857314092F8987294A43FD3</vt:lpwstr>
  </property>
</Properties>
</file>